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8" r:id="rId3"/>
    <p:sldId id="267" r:id="rId4"/>
    <p:sldId id="310" r:id="rId5"/>
    <p:sldId id="261" r:id="rId6"/>
    <p:sldId id="262" r:id="rId7"/>
    <p:sldId id="263" r:id="rId8"/>
    <p:sldId id="264" r:id="rId9"/>
    <p:sldId id="266" r:id="rId10"/>
    <p:sldId id="276" r:id="rId11"/>
    <p:sldId id="277" r:id="rId12"/>
    <p:sldId id="283" r:id="rId13"/>
    <p:sldId id="305" r:id="rId14"/>
    <p:sldId id="284" r:id="rId15"/>
    <p:sldId id="271" r:id="rId16"/>
    <p:sldId id="288" r:id="rId17"/>
    <p:sldId id="273" r:id="rId18"/>
    <p:sldId id="306" r:id="rId19"/>
    <p:sldId id="308" r:id="rId20"/>
    <p:sldId id="274" r:id="rId21"/>
    <p:sldId id="309" r:id="rId22"/>
    <p:sldId id="294" r:id="rId23"/>
    <p:sldId id="295" r:id="rId24"/>
    <p:sldId id="296" r:id="rId25"/>
    <p:sldId id="297" r:id="rId26"/>
    <p:sldId id="299" r:id="rId27"/>
    <p:sldId id="304" r:id="rId28"/>
    <p:sldId id="303" r:id="rId29"/>
    <p:sldId id="285" r:id="rId30"/>
    <p:sldId id="286" r:id="rId31"/>
    <p:sldId id="30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D9C"/>
    <a:srgbClr val="1C1C1C"/>
    <a:srgbClr val="B0B0B0"/>
    <a:srgbClr val="092D59"/>
    <a:srgbClr val="393837"/>
    <a:srgbClr val="E78CD4"/>
    <a:srgbClr val="BDA4EB"/>
    <a:srgbClr val="4FACBF"/>
    <a:srgbClr val="4BAC9C"/>
    <a:srgbClr val="99A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5"/>
    <p:restoredTop sz="86378"/>
  </p:normalViewPr>
  <p:slideViewPr>
    <p:cSldViewPr snapToGrid="0" snapToObjects="1">
      <p:cViewPr varScale="1">
        <p:scale>
          <a:sx n="91" d="100"/>
          <a:sy n="91" d="100"/>
        </p:scale>
        <p:origin x="16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EF36B-FB07-BE43-BA76-BF69BEF480C5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04F4-1718-EF42-BA3B-E1C79C7FA4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816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693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328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39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78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07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553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893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1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2790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70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134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44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6659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239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7331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460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610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32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038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105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830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472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07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53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15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81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461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406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1440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4364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04F4-1718-EF42-BA3B-E1C79C7FA4A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87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468F3-5850-B043-80A3-299C04352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EBFA73-FD92-D948-9C5D-879ABA2A6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AEA2B-1F45-6646-AC5E-784CF496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B1A12-178B-EC4D-ADEA-83A8BC0C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FB836-E8A9-AE4D-A1B4-5700F713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6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E29FC-E37A-9F45-8EAE-6C59A118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EEBEEF-CBB9-874A-8EF3-6BFEB5816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4668E-D7A3-3F47-AB1F-C68DC985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1CE1F-3C79-944D-A1F2-E533A655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DF0B3-B7DC-F944-913C-B06FECBC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46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6A588C-6FCF-324E-A477-68F950CBC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93BF45-2BB7-1044-9F97-38A9739F6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639A9-3F26-064B-A831-FC5B1176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28235-50DB-5248-A615-776557D9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C8254-8D83-9443-A008-2884067C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864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58A3F-9978-4649-B91E-2AC1EA7B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EE428-D24E-0644-BE7F-624337E8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76C9F-B42E-B04E-B6C9-9F1C5328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93B30-A554-584F-AE5D-48268DCB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B71A9-F067-0449-ABB8-1855930B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591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55690-F0D2-0348-84B1-2D945B39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0039D5-0214-B448-AF74-CAAFD2409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D58FA-5BA7-9648-8228-F4941A76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59823-359A-134E-9168-45C0AD23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5A125-C9A8-9F4D-A370-097532EA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50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94D2-5EBE-3648-A6F2-18FBAC45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47179-FC36-A64B-BCAE-39A42485A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8F873-EC46-6A4E-B64A-0ADF40DC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969B5-0334-AA4A-8A95-7ADBD57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1AB28-180D-934B-99D0-0091E5A2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BF587-5789-D842-8A37-565B6FA6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212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2A71D-096E-E749-B144-012B2520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96B65-3BA4-F045-926F-A6C5F584A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AEDE81-B8C3-5B47-B9CD-7A2A8C2B5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428C98-82E6-EE4E-85B1-BD1C48BA2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3975B9-7163-7043-AF85-5AB0A7C7B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FD5A79-5958-0241-9A3D-D3F0330F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62E705-870C-3647-B6E2-9E29281C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E88EF9-DFC3-624E-BC7B-409B66CE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16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E1C66-E884-EA43-999D-63CE76A8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EE354E-B7AF-F547-BCD4-FFBE15DA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D6B655-19FB-5C44-BCF9-75AFEE1A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83C2D-6FE4-864F-BF30-8CBA8FF7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09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E32E82-5A0A-F748-B469-5A3E718C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3027B3-539B-5046-B69B-3FFC393B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B6222-EA82-8E4D-AF0C-413FFC78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42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A9B31-1ACC-8D4B-A087-95CD858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458EB-3F8F-144E-8D7B-38414EB34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6CF9F-F261-9A4B-BC4B-2FEED631B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B1D25-DE7E-D14D-912B-7340D5BC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DE7C9-4C8A-C647-A679-B21D3770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489C2-8463-534B-8E36-90E5CF77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CA22-5ADF-C84D-A0BB-0DB9CD4B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392770-2295-8646-87A1-59589159F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040BA-EE78-884C-9EA8-D81BD6A3A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0CEEF2-48B6-554D-8187-EFAABBEE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EBA95A-F7AC-5640-BE23-D9196090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33B00-5B3A-9B46-9CA7-771898DA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62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72F869-9F19-184B-9518-D1D067B2A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D0D31-E667-804D-9355-77C57CCB4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5CA7A-733A-B54E-A706-E2EDBE135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A4FAF-1F88-4944-8B75-98C640429620}" type="datetimeFigureOut">
              <a:rPr kumimoji="1" lang="ko-KR" altLang="en-US" smtClean="0"/>
              <a:t>2019. 12. 14.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FF8B2-5D1D-234F-BC26-CB79ADC59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A219F-B043-C14C-A33A-F4CD3D08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C4CC7-5EC4-1847-8EF3-5ABC93C5D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9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9B9C2A-D1B3-CC49-9847-DA5D22D8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5771" flipH="1">
            <a:off x="4394197" y="1418772"/>
            <a:ext cx="3403600" cy="340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A2C98-47CD-A147-B07A-87102113E5E9}"/>
              </a:ext>
            </a:extLst>
          </p:cNvPr>
          <p:cNvSpPr txBox="1"/>
          <p:nvPr/>
        </p:nvSpPr>
        <p:spPr>
          <a:xfrm>
            <a:off x="4412738" y="4723095"/>
            <a:ext cx="33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어그로의</a:t>
            </a:r>
            <a:r>
              <a:rPr kumimoji="1" lang="ko-KR" altLang="en-US" sz="4000" dirty="0">
                <a:latin typeface="DXPnMStd" panose="02020600000000000000" pitchFamily="18" charset="-127"/>
                <a:ea typeface="DXPnMStd" panose="02020600000000000000" pitchFamily="18" charset="-127"/>
              </a:rPr>
              <a:t> 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45D95-5D6F-584D-A48E-F37120A78583}"/>
              </a:ext>
            </a:extLst>
          </p:cNvPr>
          <p:cNvSpPr txBox="1"/>
          <p:nvPr/>
        </p:nvSpPr>
        <p:spPr>
          <a:xfrm>
            <a:off x="4216396" y="5430981"/>
            <a:ext cx="37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7</a:t>
            </a:r>
            <a:r>
              <a:rPr kumimoji="1" lang="ko-KR" altLang="en-US" sz="1400" dirty="0"/>
              <a:t>조 </a:t>
            </a:r>
            <a:r>
              <a:rPr kumimoji="1" lang="ko-KR" altLang="en-US" sz="1400" dirty="0" err="1"/>
              <a:t>정성원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이학민</a:t>
            </a:r>
            <a:r>
              <a:rPr kumimoji="1" lang="ko-KR" altLang="en-US" sz="1400" dirty="0"/>
              <a:t> 이수진 </a:t>
            </a:r>
            <a:r>
              <a:rPr kumimoji="1" lang="ko-KR" altLang="en-US" sz="1400" dirty="0" err="1"/>
              <a:t>신수민</a:t>
            </a:r>
            <a:endParaRPr kumimoji="1"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9563D3-0207-4845-85DE-6BB7A8705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8BB7816-E21A-4F5D-BAEA-AEC1FC5AE81D}"/>
              </a:ext>
            </a:extLst>
          </p:cNvPr>
          <p:cNvSpPr/>
          <p:nvPr/>
        </p:nvSpPr>
        <p:spPr>
          <a:xfrm>
            <a:off x="1910180" y="3608698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1BCA0-2912-4F2B-8FAD-571BE6131249}"/>
              </a:ext>
            </a:extLst>
          </p:cNvPr>
          <p:cNvSpPr txBox="1"/>
          <p:nvPr/>
        </p:nvSpPr>
        <p:spPr>
          <a:xfrm>
            <a:off x="435640" y="1856864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국민청원 선택</a:t>
            </a:r>
          </a:p>
        </p:txBody>
      </p:sp>
      <p:pic>
        <p:nvPicPr>
          <p:cNvPr id="1026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:a16="http://schemas.microsoft.com/office/drawing/2014/main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2470700" y="3067050"/>
            <a:ext cx="1698537" cy="128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BD5CAE-113D-4983-B008-2C4357F87185}"/>
              </a:ext>
            </a:extLst>
          </p:cNvPr>
          <p:cNvSpPr txBox="1"/>
          <p:nvPr/>
        </p:nvSpPr>
        <p:spPr>
          <a:xfrm>
            <a:off x="10711502" y="3343988"/>
            <a:ext cx="104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Baskerville Old Face" panose="02020602080505020303" pitchFamily="18" charset="0"/>
              </a:rPr>
              <a:t>SMI</a:t>
            </a:r>
            <a:endParaRPr lang="ko-KR" alt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B152CA-2541-4235-A845-FECD53B91F4F}"/>
              </a:ext>
            </a:extLst>
          </p:cNvPr>
          <p:cNvSpPr/>
          <p:nvPr/>
        </p:nvSpPr>
        <p:spPr>
          <a:xfrm>
            <a:off x="4453740" y="3561109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F928D42-4870-4C95-A37F-DCE1B2A39E36}"/>
              </a:ext>
            </a:extLst>
          </p:cNvPr>
          <p:cNvSpPr/>
          <p:nvPr/>
        </p:nvSpPr>
        <p:spPr>
          <a:xfrm>
            <a:off x="6728313" y="3566339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CE3F853-D40B-4312-9EDC-2FE93E4BEE37}"/>
              </a:ext>
            </a:extLst>
          </p:cNvPr>
          <p:cNvSpPr/>
          <p:nvPr/>
        </p:nvSpPr>
        <p:spPr>
          <a:xfrm>
            <a:off x="9975335" y="3561107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7285A71F-DB6E-478E-8AF0-0E444E8BA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54" y="2910549"/>
            <a:ext cx="1366531" cy="15132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2086140-FF2F-4F50-A28A-FF52A1D14CCB}"/>
              </a:ext>
            </a:extLst>
          </p:cNvPr>
          <p:cNvSpPr txBox="1"/>
          <p:nvPr/>
        </p:nvSpPr>
        <p:spPr>
          <a:xfrm>
            <a:off x="435640" y="4447228"/>
            <a:ext cx="1366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82E59"/>
                </a:solidFill>
              </a:rPr>
              <a:t>웹스크래핑</a:t>
            </a:r>
            <a:endParaRPr lang="en-US" altLang="ko-KR" b="1" dirty="0">
              <a:solidFill>
                <a:srgbClr val="082E59"/>
              </a:solidFill>
            </a:endParaRPr>
          </a:p>
          <a:p>
            <a:r>
              <a:rPr lang="en-US" altLang="ko-KR" b="1" dirty="0">
                <a:solidFill>
                  <a:srgbClr val="082E59"/>
                </a:solidFill>
              </a:rPr>
              <a:t>&amp;</a:t>
            </a:r>
            <a:r>
              <a:rPr lang="ko-KR" altLang="en-US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D958B3-C3B7-4D0C-B4C7-7AADEED1162C}"/>
              </a:ext>
            </a:extLst>
          </p:cNvPr>
          <p:cNvSpPr txBox="1"/>
          <p:nvPr/>
        </p:nvSpPr>
        <p:spPr>
          <a:xfrm>
            <a:off x="2895992" y="4455806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04B289-A7B4-4AB8-8246-09C978A04F57}"/>
              </a:ext>
            </a:extLst>
          </p:cNvPr>
          <p:cNvSpPr txBox="1"/>
          <p:nvPr/>
        </p:nvSpPr>
        <p:spPr>
          <a:xfrm>
            <a:off x="5388562" y="4506175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발견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85950D-9FAA-4F85-82EC-A6B37F8BA911}"/>
              </a:ext>
            </a:extLst>
          </p:cNvPr>
          <p:cNvSpPr txBox="1"/>
          <p:nvPr/>
        </p:nvSpPr>
        <p:spPr>
          <a:xfrm>
            <a:off x="7472063" y="5354727"/>
            <a:ext cx="233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3F19C7-B72D-4AA9-800B-AFA1B54DB920}"/>
              </a:ext>
            </a:extLst>
          </p:cNvPr>
          <p:cNvSpPr txBox="1"/>
          <p:nvPr/>
        </p:nvSpPr>
        <p:spPr>
          <a:xfrm>
            <a:off x="10710279" y="4452848"/>
            <a:ext cx="12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0" y="2981757"/>
            <a:ext cx="1366531" cy="1370801"/>
          </a:xfrm>
          <a:prstGeom prst="rect">
            <a:avLst/>
          </a:prstGeom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542C3482-F236-46AC-98D6-86E2535E4AC1}"/>
              </a:ext>
            </a:extLst>
          </p:cNvPr>
          <p:cNvGrpSpPr/>
          <p:nvPr/>
        </p:nvGrpSpPr>
        <p:grpSpPr>
          <a:xfrm>
            <a:off x="7434830" y="2356438"/>
            <a:ext cx="545504" cy="2519069"/>
            <a:chOff x="5321713" y="2552305"/>
            <a:chExt cx="545504" cy="237091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50630C-1A5B-4221-BF68-BF4EF9AF8FBD}"/>
              </a:ext>
            </a:extLst>
          </p:cNvPr>
          <p:cNvSpPr txBox="1"/>
          <p:nvPr/>
        </p:nvSpPr>
        <p:spPr>
          <a:xfrm>
            <a:off x="7919469" y="2373044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Category</a:t>
            </a:r>
            <a:endParaRPr lang="ko-KR" altLang="en-US" sz="28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94DA6-A7F0-4E27-BD2D-7FCE59CEE957}"/>
              </a:ext>
            </a:extLst>
          </p:cNvPr>
          <p:cNvSpPr txBox="1"/>
          <p:nvPr/>
        </p:nvSpPr>
        <p:spPr>
          <a:xfrm>
            <a:off x="7861125" y="3511592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8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-387023" y="-650479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사회적 지지를 받는 </a:t>
            </a:r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게시글의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특성은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9F72DB5D-BA1C-7D47-8C5D-22E239359D44}"/>
              </a:ext>
            </a:extLst>
          </p:cNvPr>
          <p:cNvGrpSpPr/>
          <p:nvPr/>
        </p:nvGrpSpPr>
        <p:grpSpPr>
          <a:xfrm rot="10800000">
            <a:off x="9335883" y="2356438"/>
            <a:ext cx="545504" cy="2519071"/>
            <a:chOff x="5321713" y="2552305"/>
            <a:chExt cx="545504" cy="2370914"/>
          </a:xfrm>
        </p:grpSpPr>
        <p:cxnSp>
          <p:nvCxnSpPr>
            <p:cNvPr id="29" name="직선 연결선 19">
              <a:extLst>
                <a:ext uri="{FF2B5EF4-FFF2-40B4-BE49-F238E27FC236}">
                  <a16:creationId xmlns:a16="http://schemas.microsoft.com/office/drawing/2014/main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3">
              <a:extLst>
                <a:ext uri="{FF2B5EF4-FFF2-40B4-BE49-F238E27FC236}">
                  <a16:creationId xmlns:a16="http://schemas.microsoft.com/office/drawing/2014/main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25">
              <a:extLst>
                <a:ext uri="{FF2B5EF4-FFF2-40B4-BE49-F238E27FC236}">
                  <a16:creationId xmlns:a16="http://schemas.microsoft.com/office/drawing/2014/main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100BD7-019C-0B4C-B0F2-A3BEA595CDF7}"/>
              </a:ext>
            </a:extLst>
          </p:cNvPr>
          <p:cNvSpPr txBox="1"/>
          <p:nvPr/>
        </p:nvSpPr>
        <p:spPr>
          <a:xfrm>
            <a:off x="7980334" y="2800419"/>
            <a:ext cx="135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/>
              <a:t>Frequency Analysis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200" dirty="0"/>
              <a:t>Topic Modeling</a:t>
            </a:r>
            <a:endParaRPr kumimoji="1"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351A81-A3A6-2949-9745-6937EA78F2CA}"/>
              </a:ext>
            </a:extLst>
          </p:cNvPr>
          <p:cNvSpPr txBox="1"/>
          <p:nvPr/>
        </p:nvSpPr>
        <p:spPr>
          <a:xfrm>
            <a:off x="7980334" y="3980789"/>
            <a:ext cx="1352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200" dirty="0"/>
              <a:t>Logistic Regression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200" dirty="0"/>
              <a:t>Word Embedding</a:t>
            </a:r>
            <a:endParaRPr kumimoji="1" lang="ko-KR" altLang="en-US" sz="1200" dirty="0"/>
          </a:p>
        </p:txBody>
      </p:sp>
      <p:sp>
        <p:nvSpPr>
          <p:cNvPr id="33" name="화살표: 오른쪽 7">
            <a:extLst>
              <a:ext uri="{FF2B5EF4-FFF2-40B4-BE49-F238E27FC236}">
                <a16:creationId xmlns:a16="http://schemas.microsoft.com/office/drawing/2014/main" id="{6E59AD2F-012E-A842-AE98-AA4A0453C31F}"/>
              </a:ext>
            </a:extLst>
          </p:cNvPr>
          <p:cNvSpPr/>
          <p:nvPr/>
        </p:nvSpPr>
        <p:spPr>
          <a:xfrm rot="5400000">
            <a:off x="552434" y="1396997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7">
            <a:extLst>
              <a:ext uri="{FF2B5EF4-FFF2-40B4-BE49-F238E27FC236}">
                <a16:creationId xmlns:a16="http://schemas.microsoft.com/office/drawing/2014/main" id="{9F9255E5-77B9-3F45-8169-5191645F6553}"/>
              </a:ext>
            </a:extLst>
          </p:cNvPr>
          <p:cNvSpPr/>
          <p:nvPr/>
        </p:nvSpPr>
        <p:spPr>
          <a:xfrm rot="5400000">
            <a:off x="552434" y="2588052"/>
            <a:ext cx="306485" cy="212095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6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rgbClr val="082E59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8A7C436E-EF36-41D6-A96D-AE66A0A56C9A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66755A50-62DA-4FF0-95B0-EA82A6CC33B8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CA436-EDD8-4162-B9F6-522D00A4042F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발견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68CEE-0E8C-4AD6-9485-622609B084B3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E3CC44-8F02-4003-80B3-AEBB0711A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4" t="21667" r="33359" b="12639"/>
          <a:stretch/>
        </p:blipFill>
        <p:spPr>
          <a:xfrm>
            <a:off x="533395" y="1562100"/>
            <a:ext cx="6491289" cy="407212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cxnSp>
        <p:nvCxnSpPr>
          <p:cNvPr id="14" name="꺾인 연결선[E] 12">
            <a:extLst>
              <a:ext uri="{FF2B5EF4-FFF2-40B4-BE49-F238E27FC236}">
                <a16:creationId xmlns:a16="http://schemas.microsoft.com/office/drawing/2014/main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6570458" y="1984092"/>
            <a:ext cx="1863581" cy="675527"/>
          </a:xfrm>
          <a:prstGeom prst="bentConnector3">
            <a:avLst>
              <a:gd name="adj1" fmla="val 50000"/>
            </a:avLst>
          </a:prstGeom>
          <a:ln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2">
            <a:extLst>
              <a:ext uri="{FF2B5EF4-FFF2-40B4-BE49-F238E27FC236}">
                <a16:creationId xmlns:a16="http://schemas.microsoft.com/office/drawing/2014/main" id="{A103CD26-2D3E-40F1-A176-1ED8C66FCE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00175" y="4989910"/>
            <a:ext cx="1619250" cy="611981"/>
          </a:xfrm>
          <a:prstGeom prst="bentConnector3">
            <a:avLst>
              <a:gd name="adj1" fmla="val 50000"/>
            </a:avLst>
          </a:prstGeom>
          <a:ln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C27C6B-EE52-4EBC-86EC-BB21C7AD776D}"/>
              </a:ext>
            </a:extLst>
          </p:cNvPr>
          <p:cNvCxnSpPr/>
          <p:nvPr/>
        </p:nvCxnSpPr>
        <p:spPr>
          <a:xfrm>
            <a:off x="4802603" y="3757139"/>
            <a:ext cx="3637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2B409BD-FC65-42F5-B6C0-D04B84F6A0FD}"/>
              </a:ext>
            </a:extLst>
          </p:cNvPr>
          <p:cNvCxnSpPr>
            <a:cxnSpLocks/>
          </p:cNvCxnSpPr>
          <p:nvPr/>
        </p:nvCxnSpPr>
        <p:spPr>
          <a:xfrm>
            <a:off x="2983986" y="4862039"/>
            <a:ext cx="5521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BBE376E-C0B5-46E7-9966-BE9F38808DCB}"/>
              </a:ext>
            </a:extLst>
          </p:cNvPr>
          <p:cNvCxnSpPr/>
          <p:nvPr/>
        </p:nvCxnSpPr>
        <p:spPr>
          <a:xfrm flipV="1">
            <a:off x="2983986" y="4486275"/>
            <a:ext cx="0" cy="375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8434039" y="1811295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Title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ED4B39-C929-4584-9807-39DC4F9E4F16}"/>
              </a:ext>
            </a:extLst>
          </p:cNvPr>
          <p:cNvSpPr txBox="1"/>
          <p:nvPr/>
        </p:nvSpPr>
        <p:spPr>
          <a:xfrm>
            <a:off x="8500940" y="3601052"/>
            <a:ext cx="146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82E59"/>
                </a:solidFill>
              </a:rPr>
              <a:t>Vote_Count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337BBD-47B2-4AEE-8F03-8902F08CD1C7}"/>
              </a:ext>
            </a:extLst>
          </p:cNvPr>
          <p:cNvSpPr txBox="1"/>
          <p:nvPr/>
        </p:nvSpPr>
        <p:spPr>
          <a:xfrm>
            <a:off x="8500940" y="4677373"/>
            <a:ext cx="146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82E59"/>
                </a:solidFill>
              </a:rPr>
              <a:t>Start_Date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BC4A32-0334-4EDE-9AD5-D6DE944EC037}"/>
              </a:ext>
            </a:extLst>
          </p:cNvPr>
          <p:cNvSpPr txBox="1"/>
          <p:nvPr/>
        </p:nvSpPr>
        <p:spPr>
          <a:xfrm>
            <a:off x="1998945" y="6122284"/>
            <a:ext cx="122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Category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35696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EED6628-A2A6-4BB9-AC4F-FF3CB115A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1" t="21111" r="34140" b="20556"/>
          <a:stretch/>
        </p:blipFill>
        <p:spPr>
          <a:xfrm>
            <a:off x="438150" y="1581150"/>
            <a:ext cx="6962774" cy="4000500"/>
          </a:xfrm>
          <a:prstGeom prst="rect">
            <a:avLst/>
          </a:prstGeom>
          <a:ln w="25400">
            <a:solidFill>
              <a:srgbClr val="082E59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B46BA3-C6C2-4349-BC84-7A07E57E81C0}"/>
              </a:ext>
            </a:extLst>
          </p:cNvPr>
          <p:cNvCxnSpPr>
            <a:cxnSpLocks/>
          </p:cNvCxnSpPr>
          <p:nvPr/>
        </p:nvCxnSpPr>
        <p:spPr>
          <a:xfrm>
            <a:off x="6570458" y="2242664"/>
            <a:ext cx="1563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36AA0-0D7D-4E3B-B969-B607140E23F0}"/>
              </a:ext>
            </a:extLst>
          </p:cNvPr>
          <p:cNvSpPr txBox="1"/>
          <p:nvPr/>
        </p:nvSpPr>
        <p:spPr>
          <a:xfrm>
            <a:off x="8134350" y="2057998"/>
            <a:ext cx="12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Content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00DA2-A1E1-44D1-A99F-04CFD4029D55}"/>
              </a:ext>
            </a:extLst>
          </p:cNvPr>
          <p:cNvSpPr txBox="1"/>
          <p:nvPr/>
        </p:nvSpPr>
        <p:spPr>
          <a:xfrm>
            <a:off x="8134350" y="3667125"/>
            <a:ext cx="365759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</a:t>
            </a:r>
            <a:r>
              <a:rPr lang="ko-KR" altLang="en-US" sz="2000" dirty="0"/>
              <a:t> </a:t>
            </a:r>
            <a:r>
              <a:rPr lang="en-US" altLang="ko-KR" sz="2000" dirty="0"/>
              <a:t>433,918</a:t>
            </a:r>
            <a:r>
              <a:rPr lang="ko-KR" altLang="en-US" sz="2000" dirty="0"/>
              <a:t>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기간</a:t>
            </a:r>
            <a:r>
              <a:rPr lang="ko-KR" altLang="en-US" sz="2000" dirty="0"/>
              <a:t>    </a:t>
            </a:r>
            <a:r>
              <a:rPr lang="en-US" altLang="ko-KR" sz="2000" dirty="0"/>
              <a:t>2017.08.19-2019.10.08</a:t>
            </a:r>
          </a:p>
        </p:txBody>
      </p:sp>
      <p:sp>
        <p:nvSpPr>
          <p:cNvPr id="18" name="화살표: 갈매기형 수장 1">
            <a:extLst>
              <a:ext uri="{FF2B5EF4-FFF2-40B4-BE49-F238E27FC236}">
                <a16:creationId xmlns:a16="http://schemas.microsoft.com/office/drawing/2014/main" id="{1C23DC60-D725-7148-A2DC-A4DA7FB1F60D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rgbClr val="082E59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2">
            <a:extLst>
              <a:ext uri="{FF2B5EF4-FFF2-40B4-BE49-F238E27FC236}">
                <a16:creationId xmlns:a16="http://schemas.microsoft.com/office/drawing/2014/main" id="{CCB5B01B-F965-9942-97F8-675E4C7BCAF0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3">
            <a:extLst>
              <a:ext uri="{FF2B5EF4-FFF2-40B4-BE49-F238E27FC236}">
                <a16:creationId xmlns:a16="http://schemas.microsoft.com/office/drawing/2014/main" id="{DBC1D3A6-3CC5-7A43-BDBE-72EF842F89C2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4">
            <a:extLst>
              <a:ext uri="{FF2B5EF4-FFF2-40B4-BE49-F238E27FC236}">
                <a16:creationId xmlns:a16="http://schemas.microsoft.com/office/drawing/2014/main" id="{5BFFE3B2-6C30-BB4A-8E9A-016F0A8E5809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id="{CCBEB490-640A-DC40-ADE6-206F6C876C19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05077E-9515-5340-869B-98DF56C4D84A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87298-5D38-BF4C-B534-CF181A8B2DAC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A7D5B-64A7-604F-8DD9-08ED88FC3101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발견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99DEA-9C4F-D849-935C-74232684FC1C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AC886-9DC1-9644-ADAB-6924E004806C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sp>
        <p:nvSpPr>
          <p:cNvPr id="28" name="화살표: 갈매기형 수장 2">
            <a:extLst>
              <a:ext uri="{FF2B5EF4-FFF2-40B4-BE49-F238E27FC236}">
                <a16:creationId xmlns:a16="http://schemas.microsoft.com/office/drawing/2014/main" id="{BF00A7DB-F04B-5D47-830E-D60FB575D859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5DCB6-FFFD-F94B-A6E2-A61A982AAA36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51300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5BA51-CCB7-7A4F-A170-2565CA39D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91"/>
            <a:ext cx="10515600" cy="483307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데이터 정제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Sublime text3,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정규표현식</a:t>
            </a:r>
            <a:endParaRPr kumimoji="1" lang="en-US" altLang="ko-KR" sz="2000" dirty="0"/>
          </a:p>
          <a:p>
            <a:pPr lvl="1">
              <a:lnSpc>
                <a:spcPct val="110000"/>
              </a:lnSpc>
            </a:pPr>
            <a:r>
              <a:rPr kumimoji="1" lang="ko-KR" altLang="en-US" sz="1900" dirty="0"/>
              <a:t>로우 데이터 형식 통일</a:t>
            </a:r>
            <a:endParaRPr kumimoji="1" lang="en-US" altLang="ko-KR" sz="1900" dirty="0"/>
          </a:p>
          <a:p>
            <a:pPr lvl="1">
              <a:lnSpc>
                <a:spcPct val="110000"/>
              </a:lnSpc>
            </a:pPr>
            <a:r>
              <a:rPr kumimoji="1" lang="ko-KR" altLang="en-US" sz="1900" dirty="0" err="1"/>
              <a:t>결측치</a:t>
            </a:r>
            <a:r>
              <a:rPr kumimoji="1" lang="ko-KR" altLang="en-US" sz="1900" dirty="0"/>
              <a:t> 확인 및 제거</a:t>
            </a:r>
            <a:endParaRPr kumimoji="1" lang="en-US" altLang="ko-KR" sz="1900" dirty="0"/>
          </a:p>
          <a:p>
            <a:pPr lvl="1">
              <a:lnSpc>
                <a:spcPct val="110000"/>
              </a:lnSpc>
            </a:pPr>
            <a:endParaRPr kumimoji="1" lang="en-US" altLang="ko-KR" sz="1900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형태소 분석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/>
              <a:t>KoNLPy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Okt</a:t>
            </a:r>
            <a:r>
              <a:rPr kumimoji="1" lang="en-US" altLang="ko-KR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kumimoji="1" lang="ko-KR" altLang="en-US" sz="2000" dirty="0"/>
              <a:t>제목</a:t>
            </a:r>
            <a:r>
              <a:rPr kumimoji="1" lang="en-US" altLang="ko-KR" sz="2000" dirty="0"/>
              <a:t>(Title)</a:t>
            </a:r>
            <a:r>
              <a:rPr kumimoji="1" lang="ko-KR" altLang="en-US" sz="2000" dirty="0"/>
              <a:t>과 </a:t>
            </a:r>
            <a:r>
              <a:rPr kumimoji="1" lang="ko-KR" altLang="en-US" sz="2000" dirty="0" err="1"/>
              <a:t>게시글</a:t>
            </a:r>
            <a:r>
              <a:rPr kumimoji="1" lang="ko-KR" altLang="en-US" sz="2000" dirty="0"/>
              <a:t> 내용</a:t>
            </a:r>
            <a:r>
              <a:rPr kumimoji="1" lang="en-US" altLang="ko-KR" sz="2000" dirty="0"/>
              <a:t>(Content)</a:t>
            </a:r>
            <a:r>
              <a:rPr kumimoji="1" lang="ko-KR" altLang="en-US" sz="2000" dirty="0"/>
              <a:t>을 분리하여 품사 </a:t>
            </a:r>
            <a:r>
              <a:rPr kumimoji="1" lang="ko-KR" altLang="en-US" sz="2000" dirty="0" err="1"/>
              <a:t>태깅</a:t>
            </a:r>
            <a:endParaRPr kumimoji="1" lang="en-US" altLang="ko-KR" sz="2000" dirty="0"/>
          </a:p>
          <a:p>
            <a:pPr lvl="1">
              <a:lnSpc>
                <a:spcPct val="110000"/>
              </a:lnSpc>
            </a:pPr>
            <a:r>
              <a:rPr kumimoji="1" lang="ko-KR" altLang="en-US" sz="2000" dirty="0"/>
              <a:t>확인 가능한 미등록 단어를 모아 사용자 사전 생성</a:t>
            </a:r>
            <a:endParaRPr kumimoji="1" lang="en-US" altLang="ko-KR" sz="2000" dirty="0"/>
          </a:p>
          <a:p>
            <a:pPr lvl="2">
              <a:lnSpc>
                <a:spcPct val="110000"/>
              </a:lnSpc>
            </a:pPr>
            <a:r>
              <a:rPr kumimoji="1" lang="en-US" altLang="ko-KR" sz="1600" dirty="0"/>
              <a:t>‘</a:t>
            </a:r>
            <a:r>
              <a:rPr kumimoji="1" lang="ko-KR" altLang="en-US" sz="1600" dirty="0" err="1"/>
              <a:t>공수처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 err="1"/>
              <a:t>자한당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 err="1"/>
              <a:t>불체자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학종</a:t>
            </a:r>
            <a:r>
              <a:rPr kumimoji="1" lang="en-US" altLang="ko-KR" sz="1600" dirty="0"/>
              <a:t>’</a:t>
            </a:r>
            <a:r>
              <a:rPr kumimoji="1" lang="ko-KR" altLang="en-US" sz="1600" dirty="0"/>
              <a:t> 등</a:t>
            </a:r>
            <a:endParaRPr kumimoji="1" lang="en-US" altLang="ko-KR" sz="1600" dirty="0"/>
          </a:p>
          <a:p>
            <a:pPr lvl="1">
              <a:lnSpc>
                <a:spcPct val="110000"/>
              </a:lnSpc>
            </a:pPr>
            <a:r>
              <a:rPr kumimoji="1" lang="en-US" altLang="ko-KR" sz="2000" dirty="0" err="1"/>
              <a:t>customoized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KoNLPy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활용하여 품사 </a:t>
            </a:r>
            <a:r>
              <a:rPr kumimoji="1" lang="ko-KR" altLang="en-US" sz="2000" dirty="0" err="1"/>
              <a:t>태깅</a:t>
            </a:r>
            <a:endParaRPr kumimoji="1" lang="en-US" altLang="ko-KR" sz="2000" dirty="0"/>
          </a:p>
          <a:p>
            <a:pPr lvl="1">
              <a:lnSpc>
                <a:spcPct val="110000"/>
              </a:lnSpc>
            </a:pPr>
            <a:endParaRPr kumimoji="1" lang="en-US" altLang="ko-KR" sz="2000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 sz="2100" b="1" dirty="0" err="1">
                <a:solidFill>
                  <a:schemeClr val="bg1"/>
                </a:solidFill>
                <a:highlight>
                  <a:srgbClr val="4CAD9C"/>
                </a:highlight>
              </a:rPr>
              <a:t>불용어</a:t>
            </a:r>
            <a:r>
              <a:rPr kumimoji="1" lang="ko-KR" altLang="en-US" sz="2100" b="1" dirty="0">
                <a:solidFill>
                  <a:schemeClr val="bg1"/>
                </a:solidFill>
                <a:highlight>
                  <a:srgbClr val="4CAD9C"/>
                </a:highlight>
              </a:rPr>
              <a:t> 제거</a:t>
            </a:r>
            <a:endParaRPr kumimoji="1" lang="en-US" altLang="ko-KR" sz="2100" b="1" dirty="0">
              <a:solidFill>
                <a:schemeClr val="bg1"/>
              </a:solidFill>
              <a:highlight>
                <a:srgbClr val="4CAD9C"/>
              </a:highlight>
            </a:endParaRPr>
          </a:p>
          <a:p>
            <a:pPr lvl="1">
              <a:lnSpc>
                <a:spcPct val="110000"/>
              </a:lnSpc>
            </a:pPr>
            <a:r>
              <a:rPr kumimoji="1" lang="ko-KR" altLang="en-US" sz="2000" dirty="0"/>
              <a:t>플랫폼 특성을 고려하여 </a:t>
            </a:r>
            <a:r>
              <a:rPr kumimoji="1" lang="ko-KR" altLang="en-US" sz="2000" dirty="0" err="1"/>
              <a:t>불용어</a:t>
            </a:r>
            <a:r>
              <a:rPr kumimoji="1" lang="ko-KR" altLang="en-US" sz="2000" dirty="0"/>
              <a:t> 사전 생성</a:t>
            </a:r>
            <a:endParaRPr kumimoji="1" lang="en-US" altLang="ko-KR" sz="2000" dirty="0"/>
          </a:p>
          <a:p>
            <a:pPr lvl="2">
              <a:lnSpc>
                <a:spcPct val="110000"/>
              </a:lnSpc>
            </a:pPr>
            <a:r>
              <a:rPr kumimoji="1" lang="en-US" altLang="ko-KR" sz="1600" dirty="0"/>
              <a:t>’</a:t>
            </a:r>
            <a:r>
              <a:rPr kumimoji="1" lang="ko-KR" altLang="en-US" sz="1600" dirty="0"/>
              <a:t>국민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청원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한국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정부</a:t>
            </a:r>
            <a:r>
              <a:rPr kumimoji="1" lang="en-US" altLang="ko-KR" sz="1600" dirty="0"/>
              <a:t>’,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대한민국</a:t>
            </a:r>
            <a:r>
              <a:rPr kumimoji="1" lang="en-US" altLang="ko-KR" sz="1600" dirty="0"/>
              <a:t>’</a:t>
            </a:r>
            <a:r>
              <a:rPr kumimoji="1" lang="ko-KR" altLang="en-US" sz="1600" dirty="0"/>
              <a:t> 등</a:t>
            </a:r>
            <a:endParaRPr kumimoji="1" lang="en-US" altLang="ko-KR" sz="1600" dirty="0"/>
          </a:p>
          <a:p>
            <a:pPr lvl="2">
              <a:lnSpc>
                <a:spcPct val="110000"/>
              </a:lnSpc>
            </a:pPr>
            <a:endParaRPr kumimoji="1" lang="en-US" altLang="ko-KR" sz="1600" dirty="0"/>
          </a:p>
          <a:p>
            <a:pPr>
              <a:lnSpc>
                <a:spcPct val="110000"/>
              </a:lnSpc>
            </a:pPr>
            <a:r>
              <a:rPr kumimoji="1" lang="ko-KR" altLang="en-US" sz="2400" dirty="0" err="1"/>
              <a:t>불용어가</a:t>
            </a:r>
            <a:r>
              <a:rPr kumimoji="1" lang="ko-KR" altLang="en-US" sz="2400" dirty="0"/>
              <a:t> 제거된 품사별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명사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형용사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동사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텍스트 파일로 저장 후 명사만 선택</a:t>
            </a:r>
            <a:endParaRPr kumimoji="1" lang="en-US" altLang="ko-KR" sz="2400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4" name="화살표: 갈매기형 수장 1">
            <a:extLst>
              <a:ext uri="{FF2B5EF4-FFF2-40B4-BE49-F238E27FC236}">
                <a16:creationId xmlns:a16="http://schemas.microsoft.com/office/drawing/2014/main" id="{814B164D-B28A-424A-B1EE-21071F940286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2">
            <a:extLst>
              <a:ext uri="{FF2B5EF4-FFF2-40B4-BE49-F238E27FC236}">
                <a16:creationId xmlns:a16="http://schemas.microsoft.com/office/drawing/2014/main" id="{8F22B388-8B30-254F-93AC-C83B07BA9897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3">
            <a:extLst>
              <a:ext uri="{FF2B5EF4-FFF2-40B4-BE49-F238E27FC236}">
                <a16:creationId xmlns:a16="http://schemas.microsoft.com/office/drawing/2014/main" id="{0B493975-CD46-4440-A36E-A681B60A73FB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7" name="화살표: 갈매기형 수장 4">
            <a:extLst>
              <a:ext uri="{FF2B5EF4-FFF2-40B4-BE49-F238E27FC236}">
                <a16:creationId xmlns:a16="http://schemas.microsoft.com/office/drawing/2014/main" id="{19F29407-3A83-6842-AC4B-0A24D4800F24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갈매기형 수장 5">
            <a:extLst>
              <a:ext uri="{FF2B5EF4-FFF2-40B4-BE49-F238E27FC236}">
                <a16:creationId xmlns:a16="http://schemas.microsoft.com/office/drawing/2014/main" id="{ABA19AB9-AA46-D64E-B29C-99E772003593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B9AAE-C6C0-8548-8F3B-7B767649170E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DA591-0DF7-6D4A-8D60-81D62D2BE859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EBB63-DFB2-7A4D-8E2A-9A9CA17ED7D1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3CC5-80D4-DA4D-9A30-0DD2C98474CC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결론도출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FB000-0489-3F4D-8363-FAAB88222015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92D59"/>
                </a:solidFill>
              </a:rPr>
              <a:t>분석</a:t>
            </a:r>
          </a:p>
        </p:txBody>
      </p:sp>
      <p:sp>
        <p:nvSpPr>
          <p:cNvPr id="14" name="화살표: 갈매기형 수장 2">
            <a:extLst>
              <a:ext uri="{FF2B5EF4-FFF2-40B4-BE49-F238E27FC236}">
                <a16:creationId xmlns:a16="http://schemas.microsoft.com/office/drawing/2014/main" id="{CDDD130D-7F9A-DF4C-B478-41656B9DF9B1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9872A-7EB4-4541-AAD5-3FA35224705E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63445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2AE5754-1D36-A043-AC58-100CCBC66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616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72C450-56C3-ED41-B0AB-CD7FA3F38B1E}"/>
              </a:ext>
            </a:extLst>
          </p:cNvPr>
          <p:cNvSpPr txBox="1"/>
          <p:nvPr/>
        </p:nvSpPr>
        <p:spPr>
          <a:xfrm>
            <a:off x="4446814" y="1391784"/>
            <a:ext cx="329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카테고리별</a:t>
            </a:r>
            <a:r>
              <a:rPr kumimoji="1" lang="ko-KR" altLang="en-US" sz="24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ko-KR" altLang="en-US" sz="24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게시글</a:t>
            </a:r>
            <a:r>
              <a:rPr kumimoji="1" lang="ko-KR" altLang="en-US" sz="2400" dirty="0">
                <a:latin typeface="DXPnMStd" panose="02020600000000000000" pitchFamily="18" charset="-127"/>
                <a:ea typeface="DXPnMStd" panose="02020600000000000000" pitchFamily="18" charset="-127"/>
              </a:rPr>
              <a:t> 수</a:t>
            </a:r>
          </a:p>
        </p:txBody>
      </p:sp>
      <p:sp>
        <p:nvSpPr>
          <p:cNvPr id="14" name="화살표: 갈매기형 수장 1">
            <a:extLst>
              <a:ext uri="{FF2B5EF4-FFF2-40B4-BE49-F238E27FC236}">
                <a16:creationId xmlns:a16="http://schemas.microsoft.com/office/drawing/2014/main" id="{343ACAFC-F07B-B348-AB5D-AB732B2570C5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2">
            <a:extLst>
              <a:ext uri="{FF2B5EF4-FFF2-40B4-BE49-F238E27FC236}">
                <a16:creationId xmlns:a16="http://schemas.microsoft.com/office/drawing/2014/main" id="{6BA35AC2-D357-4347-8518-726DD20E56F1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3">
            <a:extLst>
              <a:ext uri="{FF2B5EF4-FFF2-40B4-BE49-F238E27FC236}">
                <a16:creationId xmlns:a16="http://schemas.microsoft.com/office/drawing/2014/main" id="{271EC79C-388C-6F4B-A659-0970BF9C2EF5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4">
            <a:extLst>
              <a:ext uri="{FF2B5EF4-FFF2-40B4-BE49-F238E27FC236}">
                <a16:creationId xmlns:a16="http://schemas.microsoft.com/office/drawing/2014/main" id="{4FCAABA1-A0D4-9D4B-AF43-B41B895D0122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:a16="http://schemas.microsoft.com/office/drawing/2014/main" id="{8E80E5DA-15E1-D54E-A741-9F4DE0931D0F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B5BF6-CCAD-DD4F-AD0A-B769B35FD327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4780D-B9F5-D142-B4A7-AC5CE1472432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60077-6611-EC4D-B6D0-AB40CAE8F5A5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발견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35086-494A-B944-8269-5DCADDB2AF59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63CD3-3EE7-4E4A-B07A-10250C05E1C0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sp>
        <p:nvSpPr>
          <p:cNvPr id="24" name="화살표: 갈매기형 수장 2">
            <a:extLst>
              <a:ext uri="{FF2B5EF4-FFF2-40B4-BE49-F238E27FC236}">
                <a16:creationId xmlns:a16="http://schemas.microsoft.com/office/drawing/2014/main" id="{847E87AC-921F-2948-BE15-CFE721574F08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D7C72-4482-AF49-B256-30CDC2EECD01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96CCE-0F81-B54A-BD0B-5A8A8B22E56A}"/>
              </a:ext>
            </a:extLst>
          </p:cNvPr>
          <p:cNvSpPr txBox="1"/>
          <p:nvPr/>
        </p:nvSpPr>
        <p:spPr>
          <a:xfrm>
            <a:off x="1486734" y="5909357"/>
            <a:ext cx="6623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정치개혁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3035C4-FC24-034C-AFD5-E48B51E4BD5F}"/>
              </a:ext>
            </a:extLst>
          </p:cNvPr>
          <p:cNvSpPr txBox="1"/>
          <p:nvPr/>
        </p:nvSpPr>
        <p:spPr>
          <a:xfrm>
            <a:off x="9300795" y="5930303"/>
            <a:ext cx="6623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반려동물</a:t>
            </a:r>
          </a:p>
        </p:txBody>
      </p:sp>
    </p:spTree>
    <p:extLst>
      <p:ext uri="{BB962C8B-B14F-4D97-AF65-F5344CB8AC3E}">
        <p14:creationId xmlns:p14="http://schemas.microsoft.com/office/powerpoint/2010/main" val="259321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65133-3A9F-4140-AF5C-DA6DDE021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AFEB46-11C1-D34A-A65E-7C075DEB869D}"/>
              </a:ext>
            </a:extLst>
          </p:cNvPr>
          <p:cNvGrpSpPr/>
          <p:nvPr/>
        </p:nvGrpSpPr>
        <p:grpSpPr>
          <a:xfrm>
            <a:off x="0" y="1562894"/>
            <a:ext cx="12192000" cy="4876800"/>
            <a:chOff x="0" y="1562894"/>
            <a:chExt cx="12192000" cy="4876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C20A5A-5BDF-654C-AFA8-959E92E77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62894"/>
              <a:ext cx="121920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A858ED-78B2-794B-81F8-1A380C9A3984}"/>
                </a:ext>
              </a:extLst>
            </p:cNvPr>
            <p:cNvSpPr/>
            <p:nvPr/>
          </p:nvSpPr>
          <p:spPr>
            <a:xfrm>
              <a:off x="2133600" y="2921726"/>
              <a:ext cx="445589" cy="2905577"/>
            </a:xfrm>
            <a:prstGeom prst="rect">
              <a:avLst/>
            </a:prstGeom>
            <a:solidFill>
              <a:srgbClr val="EA9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3D5D7D-57DE-6842-9182-66513A4A631D}"/>
                </a:ext>
              </a:extLst>
            </p:cNvPr>
            <p:cNvSpPr/>
            <p:nvPr/>
          </p:nvSpPr>
          <p:spPr>
            <a:xfrm>
              <a:off x="1579441" y="2323070"/>
              <a:ext cx="445589" cy="3504233"/>
            </a:xfrm>
            <a:prstGeom prst="rect">
              <a:avLst/>
            </a:prstGeom>
            <a:solidFill>
              <a:srgbClr val="CF9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033159-11B3-564D-97C8-C51F39EDED2E}"/>
                </a:ext>
              </a:extLst>
            </p:cNvPr>
            <p:cNvSpPr/>
            <p:nvPr/>
          </p:nvSpPr>
          <p:spPr>
            <a:xfrm>
              <a:off x="3244407" y="3910988"/>
              <a:ext cx="445589" cy="1916315"/>
            </a:xfrm>
            <a:prstGeom prst="rect">
              <a:avLst/>
            </a:prstGeom>
            <a:solidFill>
              <a:srgbClr val="E79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F858DA-56C9-0146-A7D3-54AD0D907AF0}"/>
                </a:ext>
              </a:extLst>
            </p:cNvPr>
            <p:cNvSpPr/>
            <p:nvPr/>
          </p:nvSpPr>
          <p:spPr>
            <a:xfrm>
              <a:off x="2690585" y="3773277"/>
              <a:ext cx="445589" cy="2054026"/>
            </a:xfrm>
            <a:prstGeom prst="rect">
              <a:avLst/>
            </a:prstGeom>
            <a:solidFill>
              <a:srgbClr val="B59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B62B44-D253-C142-B9B6-493BD6B58150}"/>
                </a:ext>
              </a:extLst>
            </p:cNvPr>
            <p:cNvSpPr/>
            <p:nvPr/>
          </p:nvSpPr>
          <p:spPr>
            <a:xfrm>
              <a:off x="3798229" y="4478356"/>
              <a:ext cx="445589" cy="1359963"/>
            </a:xfrm>
            <a:prstGeom prst="rect">
              <a:avLst/>
            </a:prstGeom>
            <a:solidFill>
              <a:srgbClr val="46B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43F315-074A-A94E-A6F2-3697D6996299}"/>
                </a:ext>
              </a:extLst>
            </p:cNvPr>
            <p:cNvSpPr/>
            <p:nvPr/>
          </p:nvSpPr>
          <p:spPr>
            <a:xfrm>
              <a:off x="4911381" y="4698693"/>
              <a:ext cx="445589" cy="1139625"/>
            </a:xfrm>
            <a:prstGeom prst="rect">
              <a:avLst/>
            </a:prstGeom>
            <a:solidFill>
              <a:srgbClr val="4AAD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E56D53-29DA-774B-9D81-652D210C6040}"/>
                </a:ext>
              </a:extLst>
            </p:cNvPr>
            <p:cNvSpPr/>
            <p:nvPr/>
          </p:nvSpPr>
          <p:spPr>
            <a:xfrm>
              <a:off x="4352051" y="4599542"/>
              <a:ext cx="445589" cy="1238776"/>
            </a:xfrm>
            <a:prstGeom prst="rect">
              <a:avLst/>
            </a:prstGeom>
            <a:solidFill>
              <a:srgbClr val="56AC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69A772-02CA-B740-A34E-EAD8C8B23000}"/>
                </a:ext>
              </a:extLst>
            </p:cNvPr>
            <p:cNvSpPr/>
            <p:nvPr/>
          </p:nvSpPr>
          <p:spPr>
            <a:xfrm>
              <a:off x="5470712" y="4808862"/>
              <a:ext cx="445590" cy="1023947"/>
            </a:xfrm>
            <a:prstGeom prst="rect">
              <a:avLst/>
            </a:prstGeom>
            <a:solidFill>
              <a:srgbClr val="84A7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9F2512-00EA-DB4C-90EF-BDDBED79F3B7}"/>
                </a:ext>
              </a:extLst>
            </p:cNvPr>
            <p:cNvSpPr/>
            <p:nvPr/>
          </p:nvSpPr>
          <p:spPr>
            <a:xfrm>
              <a:off x="6024536" y="5029199"/>
              <a:ext cx="445589" cy="803611"/>
            </a:xfrm>
            <a:prstGeom prst="rect">
              <a:avLst/>
            </a:prstGeom>
            <a:solidFill>
              <a:srgbClr val="9CA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E29E5A-A781-0347-8229-C1E6C04D2137}"/>
                </a:ext>
              </a:extLst>
            </p:cNvPr>
            <p:cNvSpPr/>
            <p:nvPr/>
          </p:nvSpPr>
          <p:spPr>
            <a:xfrm>
              <a:off x="6578359" y="5065315"/>
              <a:ext cx="445589" cy="765051"/>
            </a:xfrm>
            <a:prstGeom prst="rect">
              <a:avLst/>
            </a:prstGeom>
            <a:solidFill>
              <a:srgbClr val="DB9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DC9601-877A-F04B-AFD6-0F441F7D03C5}"/>
                </a:ext>
              </a:extLst>
            </p:cNvPr>
            <p:cNvSpPr/>
            <p:nvPr/>
          </p:nvSpPr>
          <p:spPr>
            <a:xfrm>
              <a:off x="7132182" y="5205469"/>
              <a:ext cx="445589" cy="632847"/>
            </a:xfrm>
            <a:prstGeom prst="rect">
              <a:avLst/>
            </a:prstGeom>
            <a:solidFill>
              <a:srgbClr val="4BA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AA9415-7D39-EA4F-950B-F34592AAF47F}"/>
                </a:ext>
              </a:extLst>
            </p:cNvPr>
            <p:cNvSpPr/>
            <p:nvPr/>
          </p:nvSpPr>
          <p:spPr>
            <a:xfrm>
              <a:off x="7697022" y="5431316"/>
              <a:ext cx="445590" cy="407000"/>
            </a:xfrm>
            <a:prstGeom prst="rect">
              <a:avLst/>
            </a:prstGeom>
            <a:solidFill>
              <a:srgbClr val="99A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AEB56B-0A6D-924C-9ED9-C8ABE256B887}"/>
                </a:ext>
              </a:extLst>
            </p:cNvPr>
            <p:cNvSpPr/>
            <p:nvPr/>
          </p:nvSpPr>
          <p:spPr>
            <a:xfrm>
              <a:off x="8245338" y="5508434"/>
              <a:ext cx="445590" cy="329882"/>
            </a:xfrm>
            <a:prstGeom prst="rect">
              <a:avLst/>
            </a:prstGeom>
            <a:solidFill>
              <a:srgbClr val="4F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1B5A3B-378C-4B40-91BF-EB6FD1BE066C}"/>
                </a:ext>
              </a:extLst>
            </p:cNvPr>
            <p:cNvSpPr/>
            <p:nvPr/>
          </p:nvSpPr>
          <p:spPr>
            <a:xfrm>
              <a:off x="8805664" y="5508434"/>
              <a:ext cx="445589" cy="329882"/>
            </a:xfrm>
            <a:prstGeom prst="rect">
              <a:avLst/>
            </a:prstGeom>
            <a:solidFill>
              <a:srgbClr val="4CAD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FB164D-8CAF-8441-A2DF-382652551E16}"/>
                </a:ext>
              </a:extLst>
            </p:cNvPr>
            <p:cNvSpPr/>
            <p:nvPr/>
          </p:nvSpPr>
          <p:spPr>
            <a:xfrm>
              <a:off x="9360481" y="5629815"/>
              <a:ext cx="445589" cy="197745"/>
            </a:xfrm>
            <a:prstGeom prst="rect">
              <a:avLst/>
            </a:prstGeom>
            <a:solidFill>
              <a:srgbClr val="BDA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C70135-BB02-5542-8C5E-61D7E18EF488}"/>
              </a:ext>
            </a:extLst>
          </p:cNvPr>
          <p:cNvSpPr txBox="1"/>
          <p:nvPr/>
        </p:nvSpPr>
        <p:spPr>
          <a:xfrm>
            <a:off x="4090307" y="1406801"/>
            <a:ext cx="4011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카테고리별</a:t>
            </a:r>
            <a:r>
              <a:rPr kumimoji="1" lang="ko-KR" altLang="en-US" sz="2400" dirty="0">
                <a:latin typeface="DXPnMStd" panose="02020600000000000000" pitchFamily="18" charset="-127"/>
                <a:ea typeface="DXPnMStd" panose="02020600000000000000" pitchFamily="18" charset="-127"/>
              </a:rPr>
              <a:t> 총 청원 동의 수</a:t>
            </a:r>
          </a:p>
        </p:txBody>
      </p:sp>
      <p:sp>
        <p:nvSpPr>
          <p:cNvPr id="33" name="화살표: 갈매기형 수장 1">
            <a:extLst>
              <a:ext uri="{FF2B5EF4-FFF2-40B4-BE49-F238E27FC236}">
                <a16:creationId xmlns:a16="http://schemas.microsoft.com/office/drawing/2014/main" id="{8F634083-2636-D444-A413-227AA2BBB382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2">
            <a:extLst>
              <a:ext uri="{FF2B5EF4-FFF2-40B4-BE49-F238E27FC236}">
                <a16:creationId xmlns:a16="http://schemas.microsoft.com/office/drawing/2014/main" id="{61FF4751-7773-F642-9718-58FCF2550418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갈매기형 수장 3">
            <a:extLst>
              <a:ext uri="{FF2B5EF4-FFF2-40B4-BE49-F238E27FC236}">
                <a16:creationId xmlns:a16="http://schemas.microsoft.com/office/drawing/2014/main" id="{CB15CBB0-8666-0641-BF00-F2374000505E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4">
            <a:extLst>
              <a:ext uri="{FF2B5EF4-FFF2-40B4-BE49-F238E27FC236}">
                <a16:creationId xmlns:a16="http://schemas.microsoft.com/office/drawing/2014/main" id="{FF2565B5-959C-A249-B74B-40359CAB8B0A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갈매기형 수장 5">
            <a:extLst>
              <a:ext uri="{FF2B5EF4-FFF2-40B4-BE49-F238E27FC236}">
                <a16:creationId xmlns:a16="http://schemas.microsoft.com/office/drawing/2014/main" id="{836AF2D9-9AF1-904E-BDDF-219F6320BBC6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75D99-23E8-7F45-B425-80829AEDC52F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1DC72-DCD8-DC4E-9780-21DFCEC5A5E2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E72E6F-F2BD-7949-ABA7-A29009C3041D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발견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510139-E02E-DF43-8A46-51852A0E0E12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B68815-05B2-4748-AB00-23AB001B90A2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sp>
        <p:nvSpPr>
          <p:cNvPr id="43" name="화살표: 갈매기형 수장 2">
            <a:extLst>
              <a:ext uri="{FF2B5EF4-FFF2-40B4-BE49-F238E27FC236}">
                <a16:creationId xmlns:a16="http://schemas.microsoft.com/office/drawing/2014/main" id="{EBC44223-D894-6C4B-B91D-BEF35913E061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4DC7A1-BE35-434F-83BD-F6053471D792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F54805-61F1-034A-8B0A-20C4E6C63C2E}"/>
              </a:ext>
            </a:extLst>
          </p:cNvPr>
          <p:cNvSpPr txBox="1"/>
          <p:nvPr/>
        </p:nvSpPr>
        <p:spPr>
          <a:xfrm>
            <a:off x="2063508" y="5909357"/>
            <a:ext cx="6623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정치개혁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4609E8-7A56-BD4A-978C-9009394C9BDD}"/>
              </a:ext>
            </a:extLst>
          </p:cNvPr>
          <p:cNvSpPr txBox="1"/>
          <p:nvPr/>
        </p:nvSpPr>
        <p:spPr>
          <a:xfrm>
            <a:off x="6501321" y="5874031"/>
            <a:ext cx="6623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반려동물</a:t>
            </a:r>
          </a:p>
        </p:txBody>
      </p:sp>
    </p:spTree>
    <p:extLst>
      <p:ext uri="{BB962C8B-B14F-4D97-AF65-F5344CB8AC3E}">
        <p14:creationId xmlns:p14="http://schemas.microsoft.com/office/powerpoint/2010/main" val="341729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508C2D-6FE4-B04A-87DA-29DD00CC0BFB}"/>
              </a:ext>
            </a:extLst>
          </p:cNvPr>
          <p:cNvSpPr/>
          <p:nvPr/>
        </p:nvSpPr>
        <p:spPr>
          <a:xfrm>
            <a:off x="2334984" y="1982450"/>
            <a:ext cx="75982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Social Movement Index</a:t>
            </a:r>
            <a:r>
              <a:rPr lang="ko-KR" altLang="en-US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(SMI)</a:t>
            </a:r>
          </a:p>
          <a:p>
            <a:pPr algn="ctr"/>
            <a:r>
              <a:rPr lang="ko-KR" altLang="en-US" sz="4400" b="0" i="0" u="none" strike="noStrike" dirty="0">
                <a:solidFill>
                  <a:srgbClr val="000000"/>
                </a:solidFill>
                <a:effectLst/>
                <a:latin typeface="DXPnMStd" panose="02020600000000000000" pitchFamily="18" charset="-127"/>
                <a:ea typeface="DXPnMStd" panose="02020600000000000000" pitchFamily="18" charset="-127"/>
              </a:rPr>
              <a:t>사회적 원동력 지수</a:t>
            </a:r>
            <a:endParaRPr lang="en-US" altLang="ko-KR" sz="4400" b="0" i="0" u="none" strike="noStrike" dirty="0">
              <a:solidFill>
                <a:srgbClr val="000000"/>
              </a:solidFill>
              <a:effectLst/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28" name="화살표: 갈매기형 수장 1">
            <a:extLst>
              <a:ext uri="{FF2B5EF4-FFF2-40B4-BE49-F238E27FC236}">
                <a16:creationId xmlns:a16="http://schemas.microsoft.com/office/drawing/2014/main" id="{82501185-C89E-CB46-8533-06605BF5CED9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2">
            <a:extLst>
              <a:ext uri="{FF2B5EF4-FFF2-40B4-BE49-F238E27FC236}">
                <a16:creationId xmlns:a16="http://schemas.microsoft.com/office/drawing/2014/main" id="{D473FDA9-2DBF-B44C-BCC1-BD5D003C8D59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3">
            <a:extLst>
              <a:ext uri="{FF2B5EF4-FFF2-40B4-BE49-F238E27FC236}">
                <a16:creationId xmlns:a16="http://schemas.microsoft.com/office/drawing/2014/main" id="{156E333A-009A-A740-B7F9-1678F9CB80F5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32" name="화살표: 갈매기형 수장 4">
            <a:extLst>
              <a:ext uri="{FF2B5EF4-FFF2-40B4-BE49-F238E27FC236}">
                <a16:creationId xmlns:a16="http://schemas.microsoft.com/office/drawing/2014/main" id="{5F92BAB4-043D-174A-9B2A-093CB75C16EE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갈매기형 수장 5">
            <a:extLst>
              <a:ext uri="{FF2B5EF4-FFF2-40B4-BE49-F238E27FC236}">
                <a16:creationId xmlns:a16="http://schemas.microsoft.com/office/drawing/2014/main" id="{FB5096C2-0393-BA4F-BBC0-4BE6CFE77C3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F5FD7D-F29F-8F46-B61A-F750ADCDC0D1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345129-831B-4142-BA6F-9142611E17D1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FD1635-47F9-BE4F-9F2D-78407923FB1A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발견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311A7D-2C0A-6F40-8001-5B7D4423975E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921CD-2323-0A40-892A-DE48CCB1D7FC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:a16="http://schemas.microsoft.com/office/drawing/2014/main" id="{33E29917-91B0-9048-8005-804899E533DD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91E0FB-B253-E643-B90D-68377AF21A69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3755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508C2D-6FE4-B04A-87DA-29DD00CC0BFB}"/>
              </a:ext>
            </a:extLst>
          </p:cNvPr>
          <p:cNvSpPr/>
          <p:nvPr/>
        </p:nvSpPr>
        <p:spPr>
          <a:xfrm>
            <a:off x="2334984" y="1982450"/>
            <a:ext cx="75982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Social Movement Index</a:t>
            </a:r>
            <a:r>
              <a:rPr lang="ko-KR" altLang="en-US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DXPnMStd" panose="02020600000000000000" pitchFamily="18" charset="-127"/>
                <a:ea typeface="DXPnMStd" panose="02020600000000000000" pitchFamily="18" charset="-127"/>
              </a:rPr>
              <a:t>(SMI)</a:t>
            </a:r>
          </a:p>
          <a:p>
            <a:pPr algn="ctr"/>
            <a:r>
              <a:rPr lang="ko-KR" altLang="en-US" sz="4400" b="0" i="0" u="none" strike="noStrike" dirty="0">
                <a:solidFill>
                  <a:srgbClr val="000000"/>
                </a:solidFill>
                <a:effectLst/>
                <a:latin typeface="DXPnMStd" panose="02020600000000000000" pitchFamily="18" charset="-127"/>
                <a:ea typeface="DXPnMStd" panose="02020600000000000000" pitchFamily="18" charset="-127"/>
              </a:rPr>
              <a:t>사회적 원동력 지수</a:t>
            </a:r>
            <a:endParaRPr lang="en-US" altLang="ko-KR" sz="4400" b="0" i="0" u="none" strike="noStrike" dirty="0">
              <a:solidFill>
                <a:srgbClr val="000000"/>
              </a:solidFill>
              <a:effectLst/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D3B5EE-E583-FC4A-85EF-07429FAB49BC}"/>
              </a:ext>
            </a:extLst>
          </p:cNvPr>
          <p:cNvSpPr txBox="1"/>
          <p:nvPr/>
        </p:nvSpPr>
        <p:spPr>
          <a:xfrm>
            <a:off x="2007240" y="4026930"/>
            <a:ext cx="5388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800" dirty="0"/>
              <a:t>=</a:t>
            </a:r>
            <a:endParaRPr kumimoji="1" lang="ko-KR" altLang="en-US" sz="8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FB992-AB2B-AB40-A3D7-6904A6F8DBDE}"/>
              </a:ext>
            </a:extLst>
          </p:cNvPr>
          <p:cNvSpPr txBox="1"/>
          <p:nvPr/>
        </p:nvSpPr>
        <p:spPr>
          <a:xfrm>
            <a:off x="4280805" y="3765320"/>
            <a:ext cx="37065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 err="1"/>
              <a:t>Σ</a:t>
            </a:r>
            <a:r>
              <a:rPr kumimoji="1" lang="ko-KR" altLang="en-US" sz="4000" dirty="0"/>
              <a:t> 청원 동의 수</a:t>
            </a:r>
            <a:r>
              <a:rPr kumimoji="1" lang="en-US" altLang="ko-KR" sz="1600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Σ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Vote_Count</a:t>
            </a:r>
            <a:r>
              <a:rPr kumimoji="1" lang="en-US" altLang="ko-KR" dirty="0"/>
              <a:t>)</a:t>
            </a:r>
            <a:endParaRPr kumimoji="1" lang="en-US" altLang="ko-KR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88E38-1E1F-5A43-AB06-8BE9E49A4158}"/>
              </a:ext>
            </a:extLst>
          </p:cNvPr>
          <p:cNvSpPr txBox="1"/>
          <p:nvPr/>
        </p:nvSpPr>
        <p:spPr>
          <a:xfrm>
            <a:off x="4895434" y="4981037"/>
            <a:ext cx="24011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 err="1"/>
              <a:t>게시글</a:t>
            </a:r>
            <a:r>
              <a:rPr kumimoji="1" lang="ko-KR" altLang="en-US" sz="4000" dirty="0"/>
              <a:t> 수 </a:t>
            </a:r>
            <a:r>
              <a:rPr kumimoji="1" lang="en-US" altLang="ko-KR" dirty="0"/>
              <a:t>(number of petitions)</a:t>
            </a:r>
            <a:endParaRPr kumimoji="1" lang="en-US" altLang="ko-KR" sz="4000" dirty="0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09A4B4C-48A8-3043-AED8-035D9D8DA1C9}"/>
              </a:ext>
            </a:extLst>
          </p:cNvPr>
          <p:cNvCxnSpPr/>
          <p:nvPr/>
        </p:nvCxnSpPr>
        <p:spPr>
          <a:xfrm>
            <a:off x="3752849" y="4750205"/>
            <a:ext cx="468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id="{DA4B8207-B3A1-304E-A6BE-8BF28E1B1657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id="{68EAE164-7A0F-244C-919C-0F81A5DF7B7D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">
            <a:extLst>
              <a:ext uri="{FF2B5EF4-FFF2-40B4-BE49-F238E27FC236}">
                <a16:creationId xmlns:a16="http://schemas.microsoft.com/office/drawing/2014/main" id="{A8B90C32-DC66-C442-86DE-5481EA41FB7E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33" name="화살표: 갈매기형 수장 4">
            <a:extLst>
              <a:ext uri="{FF2B5EF4-FFF2-40B4-BE49-F238E27FC236}">
                <a16:creationId xmlns:a16="http://schemas.microsoft.com/office/drawing/2014/main" id="{F7CB5293-430E-0641-865D-572C52E5AF78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5">
            <a:extLst>
              <a:ext uri="{FF2B5EF4-FFF2-40B4-BE49-F238E27FC236}">
                <a16:creationId xmlns:a16="http://schemas.microsoft.com/office/drawing/2014/main" id="{ADA4BA3C-09A0-4A40-A4F0-BADFC6DC5B9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0ED4C0-A4FC-9E4C-BADA-CAB0AED0C238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4FFCF-65EB-EB44-9537-870AFF51FEEC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A77B3-9FE3-D445-BA06-A069D60B69F6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발견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6880CA-89CF-2041-9C7D-CE14209D22A7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EE7E7B-D6C7-6249-A608-B9E2CE08004C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분석</a:t>
            </a:r>
          </a:p>
        </p:txBody>
      </p:sp>
      <p:sp>
        <p:nvSpPr>
          <p:cNvPr id="40" name="화살표: 갈매기형 수장 2">
            <a:extLst>
              <a:ext uri="{FF2B5EF4-FFF2-40B4-BE49-F238E27FC236}">
                <a16:creationId xmlns:a16="http://schemas.microsoft.com/office/drawing/2014/main" id="{1B511C4B-6B06-FC4B-9922-C357DECC6DE5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88703A-E4E0-CC41-861A-A3EB90D1371F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46204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15AA81-F09D-BD43-8CD7-107FA08C29A5}"/>
              </a:ext>
            </a:extLst>
          </p:cNvPr>
          <p:cNvSpPr txBox="1"/>
          <p:nvPr/>
        </p:nvSpPr>
        <p:spPr>
          <a:xfrm>
            <a:off x="3680889" y="1223129"/>
            <a:ext cx="391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카테고리별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SMI 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순위</a:t>
            </a:r>
            <a:endParaRPr kumimoji="1" lang="en-US" altLang="ko-KR" sz="32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id="{77416422-FD0A-EA49-B626-DE1CDEFF8B23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id="{845641B2-213B-D240-9542-836F9A067383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3">
            <a:extLst>
              <a:ext uri="{FF2B5EF4-FFF2-40B4-BE49-F238E27FC236}">
                <a16:creationId xmlns:a16="http://schemas.microsoft.com/office/drawing/2014/main" id="{4AF6F6D1-E588-2645-8B78-3535844399F8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18" name="화살표: 갈매기형 수장 4">
            <a:extLst>
              <a:ext uri="{FF2B5EF4-FFF2-40B4-BE49-F238E27FC236}">
                <a16:creationId xmlns:a16="http://schemas.microsoft.com/office/drawing/2014/main" id="{49A8DF84-E747-0D48-9127-2B6235286E27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id="{B832E7EC-2013-2C4B-9182-D154E4DB57FB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96D89-11A3-8948-B4C3-52669EAB1403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B5217-478F-404C-B2FD-FB1E8F56D820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AEAEA-4F76-524B-A401-B2BF2A2AB4C2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2BF2D-9D19-B948-A13A-53E004E06F0C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63282-08E9-034A-AE7C-B8C3A5D12B08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25" name="화살표: 갈매기형 수장 2">
            <a:extLst>
              <a:ext uri="{FF2B5EF4-FFF2-40B4-BE49-F238E27FC236}">
                <a16:creationId xmlns:a16="http://schemas.microsoft.com/office/drawing/2014/main" id="{287F7FDC-2A10-6F4D-9041-01C1BCFB38B4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1C57E-D692-334C-A1DE-969178090A82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328C8-CF53-1A4A-B363-A7C45960E933}"/>
              </a:ext>
            </a:extLst>
          </p:cNvPr>
          <p:cNvSpPr txBox="1"/>
          <p:nvPr/>
        </p:nvSpPr>
        <p:spPr>
          <a:xfrm>
            <a:off x="3023464" y="1807904"/>
            <a:ext cx="533060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반려동물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인권</a:t>
            </a:r>
            <a:r>
              <a:rPr kumimoji="1" lang="en-US" altLang="ko-KR" sz="2400" dirty="0"/>
              <a:t>/</a:t>
            </a:r>
            <a:r>
              <a:rPr kumimoji="1" lang="ko-KR" altLang="en-US" sz="2400" dirty="0" err="1"/>
              <a:t>성평등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문화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예술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체육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언론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안전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환경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육아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교육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보건복지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정치개혁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외교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통일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국방</a:t>
            </a:r>
          </a:p>
        </p:txBody>
      </p:sp>
    </p:spTree>
    <p:extLst>
      <p:ext uri="{BB962C8B-B14F-4D97-AF65-F5344CB8AC3E}">
        <p14:creationId xmlns:p14="http://schemas.microsoft.com/office/powerpoint/2010/main" val="381549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15AA81-F09D-BD43-8CD7-107FA08C29A5}"/>
              </a:ext>
            </a:extLst>
          </p:cNvPr>
          <p:cNvSpPr txBox="1"/>
          <p:nvPr/>
        </p:nvSpPr>
        <p:spPr>
          <a:xfrm>
            <a:off x="3680889" y="1223129"/>
            <a:ext cx="391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카테고리별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SMI 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순위</a:t>
            </a:r>
            <a:endParaRPr kumimoji="1" lang="en-US" altLang="ko-KR" sz="32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id="{77416422-FD0A-EA49-B626-DE1CDEFF8B23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id="{845641B2-213B-D240-9542-836F9A067383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3">
            <a:extLst>
              <a:ext uri="{FF2B5EF4-FFF2-40B4-BE49-F238E27FC236}">
                <a16:creationId xmlns:a16="http://schemas.microsoft.com/office/drawing/2014/main" id="{4AF6F6D1-E588-2645-8B78-3535844399F8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18" name="화살표: 갈매기형 수장 4">
            <a:extLst>
              <a:ext uri="{FF2B5EF4-FFF2-40B4-BE49-F238E27FC236}">
                <a16:creationId xmlns:a16="http://schemas.microsoft.com/office/drawing/2014/main" id="{49A8DF84-E747-0D48-9127-2B6235286E27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id="{B832E7EC-2013-2C4B-9182-D154E4DB57FB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96D89-11A3-8948-B4C3-52669EAB1403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B5217-478F-404C-B2FD-FB1E8F56D820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AEAEA-4F76-524B-A401-B2BF2A2AB4C2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2BF2D-9D19-B948-A13A-53E004E06F0C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63282-08E9-034A-AE7C-B8C3A5D12B08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25" name="화살표: 갈매기형 수장 2">
            <a:extLst>
              <a:ext uri="{FF2B5EF4-FFF2-40B4-BE49-F238E27FC236}">
                <a16:creationId xmlns:a16="http://schemas.microsoft.com/office/drawing/2014/main" id="{287F7FDC-2A10-6F4D-9041-01C1BCFB38B4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1C57E-D692-334C-A1DE-969178090A82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328C8-CF53-1A4A-B363-A7C45960E933}"/>
              </a:ext>
            </a:extLst>
          </p:cNvPr>
          <p:cNvSpPr txBox="1"/>
          <p:nvPr/>
        </p:nvSpPr>
        <p:spPr>
          <a:xfrm>
            <a:off x="3023464" y="1807904"/>
            <a:ext cx="533060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highlight>
                  <a:srgbClr val="FFFF00"/>
                </a:highlight>
              </a:rPr>
              <a:t>반려동물</a:t>
            </a:r>
            <a:endParaRPr kumimoji="1" lang="en-US" altLang="ko-KR" sz="2400" dirty="0">
              <a:highlight>
                <a:srgbClr val="FFFF00"/>
              </a:highlight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인권</a:t>
            </a:r>
            <a:r>
              <a:rPr kumimoji="1" lang="en-US" altLang="ko-KR" sz="2400" dirty="0"/>
              <a:t>/</a:t>
            </a:r>
            <a:r>
              <a:rPr kumimoji="1" lang="ko-KR" altLang="en-US" sz="2400" dirty="0" err="1"/>
              <a:t>성평등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문화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예술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체육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언론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안전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환경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육아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교육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보건복지</a:t>
            </a:r>
            <a:endParaRPr kumimoji="1" lang="en-US" altLang="ko-KR" sz="2400" dirty="0"/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highlight>
                  <a:srgbClr val="FFFF00"/>
                </a:highlight>
              </a:rPr>
              <a:t>정치개혁</a:t>
            </a:r>
            <a:endParaRPr kumimoji="1" lang="en-US" altLang="ko-KR" sz="2400" dirty="0">
              <a:highlight>
                <a:srgbClr val="FFFF00"/>
              </a:highlight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kumimoji="1" lang="ko-KR" altLang="en-US" sz="2400" dirty="0"/>
              <a:t>외교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통일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국방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A579A-0C97-D64A-82CB-43DB7C48BB8E}"/>
              </a:ext>
            </a:extLst>
          </p:cNvPr>
          <p:cNvSpPr txBox="1"/>
          <p:nvPr/>
        </p:nvSpPr>
        <p:spPr>
          <a:xfrm>
            <a:off x="6518734" y="1670577"/>
            <a:ext cx="173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…………</a:t>
            </a:r>
            <a:endParaRPr kumimoji="1" lang="ko-KR" alt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0DE901-5CE7-2343-8CDF-578FB7DD357D}"/>
              </a:ext>
            </a:extLst>
          </p:cNvPr>
          <p:cNvSpPr txBox="1"/>
          <p:nvPr/>
        </p:nvSpPr>
        <p:spPr>
          <a:xfrm>
            <a:off x="6518734" y="4988540"/>
            <a:ext cx="173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…………</a:t>
            </a:r>
            <a:endParaRPr kumimoji="1"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9B761-40E9-034E-A142-B6E639E6DD69}"/>
              </a:ext>
            </a:extLst>
          </p:cNvPr>
          <p:cNvSpPr txBox="1"/>
          <p:nvPr/>
        </p:nvSpPr>
        <p:spPr>
          <a:xfrm>
            <a:off x="8575964" y="1515516"/>
            <a:ext cx="14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게시글</a:t>
            </a:r>
            <a:r>
              <a:rPr kumimoji="1" lang="ko-KR" altLang="en-US" dirty="0"/>
              <a:t> 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6A56CD-39EF-2946-86FB-173EF475A6F0}"/>
              </a:ext>
            </a:extLst>
          </p:cNvPr>
          <p:cNvSpPr txBox="1"/>
          <p:nvPr/>
        </p:nvSpPr>
        <p:spPr>
          <a:xfrm>
            <a:off x="10058400" y="1515516"/>
            <a:ext cx="168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청원 동의 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081C1-FFCD-304E-AE02-09D8B896AA9D}"/>
              </a:ext>
            </a:extLst>
          </p:cNvPr>
          <p:cNvSpPr txBox="1"/>
          <p:nvPr/>
        </p:nvSpPr>
        <p:spPr>
          <a:xfrm>
            <a:off x="8724033" y="2011996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15</a:t>
            </a:r>
            <a:r>
              <a:rPr kumimoji="1" lang="ko-KR" altLang="en-US" dirty="0"/>
              <a:t>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0B17FB-86F7-454A-80EC-BE56D7BB6BAF}"/>
              </a:ext>
            </a:extLst>
          </p:cNvPr>
          <p:cNvSpPr txBox="1"/>
          <p:nvPr/>
        </p:nvSpPr>
        <p:spPr>
          <a:xfrm>
            <a:off x="10548820" y="2011996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D25C1-58DC-3B41-98ED-3D4CD4A6B247}"/>
              </a:ext>
            </a:extLst>
          </p:cNvPr>
          <p:cNvSpPr txBox="1"/>
          <p:nvPr/>
        </p:nvSpPr>
        <p:spPr>
          <a:xfrm>
            <a:off x="8804993" y="5317119"/>
            <a:ext cx="54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63C53C-0A0C-CB49-B6CE-1C2CFA9D980B}"/>
              </a:ext>
            </a:extLst>
          </p:cNvPr>
          <p:cNvSpPr txBox="1"/>
          <p:nvPr/>
        </p:nvSpPr>
        <p:spPr>
          <a:xfrm>
            <a:off x="10629780" y="5317119"/>
            <a:ext cx="54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위</a:t>
            </a:r>
          </a:p>
        </p:txBody>
      </p:sp>
    </p:spTree>
    <p:extLst>
      <p:ext uri="{BB962C8B-B14F-4D97-AF65-F5344CB8AC3E}">
        <p14:creationId xmlns:p14="http://schemas.microsoft.com/office/powerpoint/2010/main" val="259053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BB150-17DF-9B44-9207-05F2238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>
                <a:latin typeface="DXPnMStd" panose="02020600000000000000" pitchFamily="18" charset="-127"/>
                <a:ea typeface="DXPnMStd" panose="02020600000000000000" pitchFamily="18" charset="-127"/>
              </a:rPr>
              <a:t>어그로</a:t>
            </a:r>
            <a:r>
              <a:rPr kumimoji="1" lang="en-US" altLang="ko-KR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42BBC-F9B8-CD4D-AC60-22C0142C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게시글을</a:t>
            </a:r>
            <a:r>
              <a:rPr kumimoji="1" lang="ko-KR" altLang="en-US" dirty="0"/>
              <a:t> 통해서 사람들의 관심이나 지지를 유발하는 행위</a:t>
            </a:r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12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① 카테고리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D35BB-3933-C44A-AAA3-C16274DB7A7E}"/>
              </a:ext>
            </a:extLst>
          </p:cNvPr>
          <p:cNvSpPr txBox="1"/>
          <p:nvPr/>
        </p:nvSpPr>
        <p:spPr>
          <a:xfrm>
            <a:off x="485775" y="1572393"/>
            <a:ext cx="11220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r>
              <a:rPr kumimoji="1" lang="ko-KR" altLang="en-US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카테고리 선택</a:t>
            </a:r>
            <a:endParaRPr kumimoji="1" lang="en-US" altLang="ko-KR" sz="2000" b="1" dirty="0">
              <a:solidFill>
                <a:schemeClr val="bg1"/>
              </a:solidFill>
              <a:highlight>
                <a:srgbClr val="4CAD9C"/>
              </a:highlight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반려동물 </a:t>
            </a:r>
            <a:r>
              <a:rPr kumimoji="1" lang="en-US" altLang="ko-KR" sz="2000" dirty="0"/>
              <a:t>(4,481</a:t>
            </a:r>
            <a:r>
              <a:rPr kumimoji="1" lang="ko-KR" altLang="en-US" sz="2000" dirty="0"/>
              <a:t> 건</a:t>
            </a:r>
            <a:r>
              <a:rPr kumimoji="1" lang="en-US" altLang="ko-KR" sz="2000" dirty="0"/>
              <a:t>; SMI: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816.092431)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정치개혁 </a:t>
            </a:r>
            <a:r>
              <a:rPr kumimoji="1" lang="en-US" altLang="ko-KR" sz="2000" dirty="0"/>
              <a:t>(70,095</a:t>
            </a:r>
            <a:r>
              <a:rPr kumimoji="1" lang="ko-KR" altLang="en-US" sz="2000" dirty="0"/>
              <a:t>건</a:t>
            </a:r>
            <a:r>
              <a:rPr kumimoji="1" lang="en-US" altLang="ko-KR" sz="2000" dirty="0"/>
              <a:t>; SMI: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198.378529)</a:t>
            </a:r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Frequency Analysis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dirty="0" err="1"/>
              <a:t>카테고리별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불용어</a:t>
            </a:r>
            <a:r>
              <a:rPr kumimoji="1" lang="ko-KR" altLang="en-US" sz="2000" dirty="0"/>
              <a:t> 제거</a:t>
            </a:r>
            <a:endParaRPr kumimoji="1" lang="en-US" altLang="ko-KR" sz="2000" dirty="0"/>
          </a:p>
          <a:p>
            <a:pPr marL="1257300" lvl="2" indent="-342900">
              <a:buFontTx/>
              <a:buChar char="-"/>
            </a:pPr>
            <a:r>
              <a:rPr kumimoji="1" lang="ko-KR" altLang="en-US" sz="2000" dirty="0"/>
              <a:t>반려동물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＇반려동물</a:t>
            </a:r>
            <a:r>
              <a:rPr kumimoji="1" lang="en-US" altLang="ko-KR" sz="2000" dirty="0"/>
              <a:t>’,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동물</a:t>
            </a:r>
            <a:r>
              <a:rPr kumimoji="1" lang="en-US" altLang="ko-KR" sz="2000" dirty="0"/>
              <a:t>’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1257300" lvl="2" indent="-342900">
              <a:buFontTx/>
              <a:buChar char="-"/>
            </a:pPr>
            <a:r>
              <a:rPr kumimoji="1" lang="ko-KR" altLang="en-US" sz="2000" dirty="0"/>
              <a:t>정치개혁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lang="en-US" altLang="ko-KR" sz="2000" dirty="0"/>
              <a:t>'</a:t>
            </a:r>
            <a:r>
              <a:rPr lang="ko-KR" altLang="en-US" sz="2000" dirty="0"/>
              <a:t>나라</a:t>
            </a:r>
            <a:r>
              <a:rPr lang="en-US" altLang="ko-KR" sz="2000" dirty="0"/>
              <a:t>', '</a:t>
            </a:r>
            <a:r>
              <a:rPr lang="ko-KR" altLang="en-US" sz="2000" dirty="0"/>
              <a:t>국가</a:t>
            </a:r>
            <a:r>
              <a:rPr lang="en-US" altLang="ko-KR" sz="2000" dirty="0"/>
              <a:t>', '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', '</a:t>
            </a:r>
            <a:r>
              <a:rPr lang="ko-KR" altLang="en-US" sz="2000" dirty="0"/>
              <a:t>한국</a:t>
            </a:r>
            <a:r>
              <a:rPr lang="en-US" altLang="ko-KR" sz="2000" dirty="0"/>
              <a:t>', '</a:t>
            </a:r>
            <a:r>
              <a:rPr lang="ko-KR" altLang="en-US" sz="2000" dirty="0"/>
              <a:t>세상</a:t>
            </a:r>
            <a:r>
              <a:rPr lang="en-US" altLang="ko-KR" sz="2000" dirty="0"/>
              <a:t>’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LDA Topic Modeling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Optimal </a:t>
            </a:r>
            <a:r>
              <a:rPr kumimoji="1" lang="ko-KR" altLang="en-US" sz="2000" dirty="0"/>
              <a:t>토픽 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Log perplexity</a:t>
            </a:r>
            <a:r>
              <a:rPr kumimoji="1" lang="ko-KR" altLang="en-US" sz="2000" dirty="0"/>
              <a:t> 이용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모델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회 시행 후 가장 이상적 분류 선택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pPr marL="342900" indent="-342900">
              <a:buAutoNum type="arabicPeriod"/>
            </a:pPr>
            <a:endParaRPr kumimoji="1" lang="ko-KR" altLang="en-US" sz="2400" dirty="0"/>
          </a:p>
        </p:txBody>
      </p:sp>
      <p:sp>
        <p:nvSpPr>
          <p:cNvPr id="23" name="화살표: 갈매기형 수장 1">
            <a:extLst>
              <a:ext uri="{FF2B5EF4-FFF2-40B4-BE49-F238E27FC236}">
                <a16:creationId xmlns:a16="http://schemas.microsoft.com/office/drawing/2014/main" id="{CE3328FF-0347-FC4C-ADE3-E08990D1AA06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2">
            <a:extLst>
              <a:ext uri="{FF2B5EF4-FFF2-40B4-BE49-F238E27FC236}">
                <a16:creationId xmlns:a16="http://schemas.microsoft.com/office/drawing/2014/main" id="{CE31F670-0006-2245-9B61-BB6F8A0754F1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3">
            <a:extLst>
              <a:ext uri="{FF2B5EF4-FFF2-40B4-BE49-F238E27FC236}">
                <a16:creationId xmlns:a16="http://schemas.microsoft.com/office/drawing/2014/main" id="{43D194F1-5577-C94C-8803-2C32545A88C8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6" name="화살표: 갈매기형 수장 4">
            <a:extLst>
              <a:ext uri="{FF2B5EF4-FFF2-40B4-BE49-F238E27FC236}">
                <a16:creationId xmlns:a16="http://schemas.microsoft.com/office/drawing/2014/main" id="{859247A2-DB34-5A41-ADCD-CFB93905C12D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C7980E1C-B572-4349-BF05-BB14603AE55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E8249-0079-2945-B9DF-D2578A846662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AAE57-F911-F246-9EF9-938154669195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1372-98FD-8748-BB27-DC11DE1B66B9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EB2E5-5017-3B4D-B21B-E04CF142707E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28A7A3-B01C-D94F-BC24-B9075CDB2F96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id="{ECDF3160-2E93-B94A-B036-28B580B4F1E3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DF2D0-9570-7843-8443-D4503DCBC07F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06240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① 카테고리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D35BB-3933-C44A-AAA3-C16274DB7A7E}"/>
              </a:ext>
            </a:extLst>
          </p:cNvPr>
          <p:cNvSpPr txBox="1"/>
          <p:nvPr/>
        </p:nvSpPr>
        <p:spPr>
          <a:xfrm>
            <a:off x="485775" y="1572393"/>
            <a:ext cx="11220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r>
              <a:rPr kumimoji="1" lang="ko-KR" altLang="en-US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카테고리 선택</a:t>
            </a:r>
            <a:endParaRPr kumimoji="1" lang="en-US" altLang="ko-KR" sz="2000" b="1" dirty="0">
              <a:solidFill>
                <a:schemeClr val="bg1"/>
              </a:solidFill>
              <a:highlight>
                <a:srgbClr val="4CAD9C"/>
              </a:highlight>
            </a:endParaRPr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반려동물 </a:t>
            </a:r>
            <a:r>
              <a:rPr kumimoji="1" lang="en-US" altLang="ko-KR" sz="2000" dirty="0"/>
              <a:t>(4,481</a:t>
            </a:r>
            <a:r>
              <a:rPr kumimoji="1" lang="ko-KR" altLang="en-US" sz="2000" dirty="0"/>
              <a:t> 건</a:t>
            </a:r>
            <a:r>
              <a:rPr kumimoji="1" lang="en-US" altLang="ko-KR" sz="2000" dirty="0"/>
              <a:t>; SMI: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816.092431)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정치개혁 </a:t>
            </a:r>
            <a:r>
              <a:rPr kumimoji="1" lang="en-US" altLang="ko-KR" sz="2000" dirty="0"/>
              <a:t>(70,095</a:t>
            </a:r>
            <a:r>
              <a:rPr kumimoji="1" lang="ko-KR" altLang="en-US" sz="2000" dirty="0"/>
              <a:t>건</a:t>
            </a:r>
            <a:r>
              <a:rPr kumimoji="1" lang="en-US" altLang="ko-KR" sz="2000" dirty="0"/>
              <a:t>; SMI: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198.378529)</a:t>
            </a:r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Frequency Analysis</a:t>
            </a:r>
          </a:p>
          <a:p>
            <a:pPr marL="800100" lvl="1" indent="-342900">
              <a:buFontTx/>
              <a:buChar char="-"/>
            </a:pPr>
            <a:r>
              <a:rPr kumimoji="1" lang="ko-KR" altLang="en-US" sz="2000" dirty="0" err="1"/>
              <a:t>카테고리별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불용어</a:t>
            </a:r>
            <a:r>
              <a:rPr kumimoji="1" lang="ko-KR" altLang="en-US" sz="2000" dirty="0"/>
              <a:t> 제거</a:t>
            </a:r>
            <a:endParaRPr kumimoji="1" lang="en-US" altLang="ko-KR" sz="2000" dirty="0"/>
          </a:p>
          <a:p>
            <a:pPr marL="1257300" lvl="2" indent="-342900">
              <a:buFontTx/>
              <a:buChar char="-"/>
            </a:pPr>
            <a:r>
              <a:rPr kumimoji="1" lang="ko-KR" altLang="en-US" sz="2000" dirty="0"/>
              <a:t>반려동물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＇반려동물</a:t>
            </a:r>
            <a:r>
              <a:rPr kumimoji="1" lang="en-US" altLang="ko-KR" sz="2000" dirty="0"/>
              <a:t>’,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동물</a:t>
            </a:r>
            <a:r>
              <a:rPr kumimoji="1" lang="en-US" altLang="ko-KR" sz="2000" dirty="0"/>
              <a:t>’</a:t>
            </a:r>
            <a:endParaRPr kumimoji="1" lang="en-US" altLang="ko-KR" sz="2000" dirty="0">
              <a:solidFill>
                <a:srgbClr val="FF0000"/>
              </a:solidFill>
            </a:endParaRPr>
          </a:p>
          <a:p>
            <a:pPr marL="1257300" lvl="2" indent="-342900">
              <a:buFontTx/>
              <a:buChar char="-"/>
            </a:pPr>
            <a:r>
              <a:rPr kumimoji="1" lang="ko-KR" altLang="en-US" sz="2000" dirty="0"/>
              <a:t>정치개혁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lang="en-US" altLang="ko-KR" sz="2000" dirty="0"/>
              <a:t>'</a:t>
            </a:r>
            <a:r>
              <a:rPr lang="ko-KR" altLang="en-US" sz="2000" dirty="0"/>
              <a:t>나라</a:t>
            </a:r>
            <a:r>
              <a:rPr lang="en-US" altLang="ko-KR" sz="2000" dirty="0"/>
              <a:t>', '</a:t>
            </a:r>
            <a:r>
              <a:rPr lang="ko-KR" altLang="en-US" sz="2000" dirty="0"/>
              <a:t>국가</a:t>
            </a:r>
            <a:r>
              <a:rPr lang="en-US" altLang="ko-KR" sz="2000" dirty="0"/>
              <a:t>', '</a:t>
            </a:r>
            <a:r>
              <a:rPr lang="ko-KR" altLang="en-US" sz="2000" dirty="0"/>
              <a:t>대한민국</a:t>
            </a:r>
            <a:r>
              <a:rPr lang="en-US" altLang="ko-KR" sz="2000" dirty="0"/>
              <a:t>', '</a:t>
            </a:r>
            <a:r>
              <a:rPr lang="ko-KR" altLang="en-US" sz="2000" dirty="0"/>
              <a:t>한국</a:t>
            </a:r>
            <a:r>
              <a:rPr lang="en-US" altLang="ko-KR" sz="2000" dirty="0"/>
              <a:t>', '</a:t>
            </a:r>
            <a:r>
              <a:rPr lang="ko-KR" altLang="en-US" sz="2000" dirty="0"/>
              <a:t>세상</a:t>
            </a:r>
            <a:r>
              <a:rPr lang="en-US" altLang="ko-KR" sz="2000" dirty="0"/>
              <a:t>’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LDA Topic Modeling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Optimal </a:t>
            </a:r>
            <a:r>
              <a:rPr kumimoji="1" lang="ko-KR" altLang="en-US" sz="2000" dirty="0"/>
              <a:t>토픽 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Log perplexity</a:t>
            </a:r>
            <a:r>
              <a:rPr kumimoji="1" lang="ko-KR" altLang="en-US" sz="2000" dirty="0"/>
              <a:t> 이용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ko-KR" altLang="en-US" sz="2000" dirty="0"/>
              <a:t>모델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회 시행 후 가장 이상적 분류 선택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endParaRPr kumimoji="1" lang="en-US" altLang="ko-KR" sz="2400" dirty="0"/>
          </a:p>
          <a:p>
            <a:pPr marL="342900" indent="-342900">
              <a:buAutoNum type="arabicPeriod"/>
            </a:pPr>
            <a:endParaRPr kumimoji="1" lang="ko-KR" altLang="en-US" sz="2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F22988F-63E1-6A44-8CAE-95D6E4FA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889" y="1294568"/>
            <a:ext cx="4118221" cy="25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D6E19B9-0B27-B046-9A4B-8541F545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01" y="3898338"/>
            <a:ext cx="4301649" cy="27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갈매기형 수장 1">
            <a:extLst>
              <a:ext uri="{FF2B5EF4-FFF2-40B4-BE49-F238E27FC236}">
                <a16:creationId xmlns:a16="http://schemas.microsoft.com/office/drawing/2014/main" id="{CE3328FF-0347-FC4C-ADE3-E08990D1AA06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2">
            <a:extLst>
              <a:ext uri="{FF2B5EF4-FFF2-40B4-BE49-F238E27FC236}">
                <a16:creationId xmlns:a16="http://schemas.microsoft.com/office/drawing/2014/main" id="{CE31F670-0006-2245-9B61-BB6F8A0754F1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3">
            <a:extLst>
              <a:ext uri="{FF2B5EF4-FFF2-40B4-BE49-F238E27FC236}">
                <a16:creationId xmlns:a16="http://schemas.microsoft.com/office/drawing/2014/main" id="{43D194F1-5577-C94C-8803-2C32545A88C8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6" name="화살표: 갈매기형 수장 4">
            <a:extLst>
              <a:ext uri="{FF2B5EF4-FFF2-40B4-BE49-F238E27FC236}">
                <a16:creationId xmlns:a16="http://schemas.microsoft.com/office/drawing/2014/main" id="{859247A2-DB34-5A41-ADCD-CFB93905C12D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C7980E1C-B572-4349-BF05-BB14603AE55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E8249-0079-2945-B9DF-D2578A846662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AAE57-F911-F246-9EF9-938154669195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A1372-98FD-8748-BB27-DC11DE1B66B9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EB2E5-5017-3B4D-B21B-E04CF142707E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28A7A3-B01C-D94F-BC24-B9075CDB2F96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id="{ECDF3160-2E93-B94A-B036-28B580B4F1E3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DF2D0-9570-7843-8443-D4503DCBC07F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7AC81C-9E4C-804C-9990-AA7BDA159249}"/>
              </a:ext>
            </a:extLst>
          </p:cNvPr>
          <p:cNvSpPr/>
          <p:nvPr/>
        </p:nvSpPr>
        <p:spPr>
          <a:xfrm>
            <a:off x="8328074" y="3555612"/>
            <a:ext cx="3052689" cy="101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196089-6308-3F43-86A5-30C695F374E1}"/>
              </a:ext>
            </a:extLst>
          </p:cNvPr>
          <p:cNvSpPr/>
          <p:nvPr/>
        </p:nvSpPr>
        <p:spPr>
          <a:xfrm>
            <a:off x="8191499" y="6252091"/>
            <a:ext cx="3052689" cy="101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5DBF5-78BB-534A-AC47-EFC71FDC856B}"/>
              </a:ext>
            </a:extLst>
          </p:cNvPr>
          <p:cNvSpPr/>
          <p:nvPr/>
        </p:nvSpPr>
        <p:spPr>
          <a:xfrm>
            <a:off x="7680959" y="1374867"/>
            <a:ext cx="496471" cy="2237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6E0F4E-9078-F143-9650-93B6698E94A7}"/>
              </a:ext>
            </a:extLst>
          </p:cNvPr>
          <p:cNvSpPr/>
          <p:nvPr/>
        </p:nvSpPr>
        <p:spPr>
          <a:xfrm>
            <a:off x="7704967" y="3992288"/>
            <a:ext cx="623107" cy="2237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951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① 카테고리 분석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: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&lt;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반려동물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&gt;</a:t>
            </a:r>
            <a:endParaRPr kumimoji="1" lang="ko-KR" altLang="en-US" sz="32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7B83B7-2AAB-AF47-A9CA-74C2CACD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7132"/>
            <a:ext cx="7030952" cy="399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936346-D7E2-1A4A-BD2C-D7DD33C6993D}"/>
              </a:ext>
            </a:extLst>
          </p:cNvPr>
          <p:cNvSpPr/>
          <p:nvPr/>
        </p:nvSpPr>
        <p:spPr>
          <a:xfrm>
            <a:off x="6141444" y="2047132"/>
            <a:ext cx="1734229" cy="1218582"/>
          </a:xfrm>
          <a:prstGeom prst="rect">
            <a:avLst/>
          </a:prstGeom>
          <a:solidFill>
            <a:srgbClr val="09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동물병원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4%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FAD368-1793-E34E-912E-1D9BEA972B9C}"/>
              </a:ext>
            </a:extLst>
          </p:cNvPr>
          <p:cNvSpPr/>
          <p:nvPr/>
        </p:nvSpPr>
        <p:spPr>
          <a:xfrm>
            <a:off x="8000225" y="2047132"/>
            <a:ext cx="1734229" cy="121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생활 일반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33%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FE6B88-F499-6840-9086-EBF50E11634A}"/>
              </a:ext>
            </a:extLst>
          </p:cNvPr>
          <p:cNvSpPr/>
          <p:nvPr/>
        </p:nvSpPr>
        <p:spPr>
          <a:xfrm>
            <a:off x="9859006" y="2047132"/>
            <a:ext cx="1734229" cy="121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동물권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36%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B964C9-085B-D045-929C-1B6040DFBF3C}"/>
              </a:ext>
            </a:extLst>
          </p:cNvPr>
          <p:cNvSpPr/>
          <p:nvPr/>
        </p:nvSpPr>
        <p:spPr>
          <a:xfrm>
            <a:off x="6141444" y="3429000"/>
            <a:ext cx="1734229" cy="1218582"/>
          </a:xfrm>
          <a:prstGeom prst="rect">
            <a:avLst/>
          </a:prstGeom>
          <a:solidFill>
            <a:srgbClr val="09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의료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보험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장례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1%</a:t>
            </a:r>
            <a:endParaRPr kumimoji="1"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257991-6E3E-9646-8370-A31D854BCABE}"/>
              </a:ext>
            </a:extLst>
          </p:cNvPr>
          <p:cNvSpPr/>
          <p:nvPr/>
        </p:nvSpPr>
        <p:spPr>
          <a:xfrm>
            <a:off x="9859006" y="3429000"/>
            <a:ext cx="1734229" cy="1218582"/>
          </a:xfrm>
          <a:prstGeom prst="rect">
            <a:avLst/>
          </a:prstGeom>
          <a:solidFill>
            <a:srgbClr val="09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규제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2%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01A00B-0998-FC45-8A95-3A980AA2B6C7}"/>
              </a:ext>
            </a:extLst>
          </p:cNvPr>
          <p:cNvSpPr/>
          <p:nvPr/>
        </p:nvSpPr>
        <p:spPr>
          <a:xfrm>
            <a:off x="6163838" y="4810868"/>
            <a:ext cx="1734229" cy="121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동물보호법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11%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940BFA-1FA5-A744-A2BC-E9C8642CE748}"/>
              </a:ext>
            </a:extLst>
          </p:cNvPr>
          <p:cNvSpPr/>
          <p:nvPr/>
        </p:nvSpPr>
        <p:spPr>
          <a:xfrm>
            <a:off x="8022619" y="4810868"/>
            <a:ext cx="1734229" cy="1218582"/>
          </a:xfrm>
          <a:prstGeom prst="rect">
            <a:avLst/>
          </a:prstGeom>
          <a:solidFill>
            <a:srgbClr val="09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사육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분양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2%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6E8309-E010-BE47-9D8B-19AA3C5EA221}"/>
              </a:ext>
            </a:extLst>
          </p:cNvPr>
          <p:cNvSpPr/>
          <p:nvPr/>
        </p:nvSpPr>
        <p:spPr>
          <a:xfrm>
            <a:off x="9881400" y="4810868"/>
            <a:ext cx="1734229" cy="1218582"/>
          </a:xfrm>
          <a:prstGeom prst="rect">
            <a:avLst/>
          </a:prstGeom>
          <a:solidFill>
            <a:srgbClr val="09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기타 사회문제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5%</a:t>
            </a:r>
            <a:endParaRPr kumimoji="1" lang="ko-KR" altLang="en-US" dirty="0"/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:a16="http://schemas.microsoft.com/office/drawing/2014/main" id="{32622E81-C7EB-8243-8C13-D7BD4D25A9F1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id="{65DC4728-C06A-724D-9C19-4A34313C78A9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3">
            <a:extLst>
              <a:ext uri="{FF2B5EF4-FFF2-40B4-BE49-F238E27FC236}">
                <a16:creationId xmlns:a16="http://schemas.microsoft.com/office/drawing/2014/main" id="{BA0EC9AC-D231-6E49-AFFD-2AA86628C81F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8" name="화살표: 갈매기형 수장 4">
            <a:extLst>
              <a:ext uri="{FF2B5EF4-FFF2-40B4-BE49-F238E27FC236}">
                <a16:creationId xmlns:a16="http://schemas.microsoft.com/office/drawing/2014/main" id="{EC8B9F77-D547-B74D-AB78-1AAD2259ABD7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갈매기형 수장 5">
            <a:extLst>
              <a:ext uri="{FF2B5EF4-FFF2-40B4-BE49-F238E27FC236}">
                <a16:creationId xmlns:a16="http://schemas.microsoft.com/office/drawing/2014/main" id="{E080974C-2AFA-FE4D-A0F1-698BE9F504A6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6E396-C289-6742-B151-E3E25DDFF460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9354B8-358F-C04F-A134-1F506897F7F9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FDDC7-B3BB-6745-87F6-586752DAB6B9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48B799-1945-1C4B-B27C-779A9662F113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C291A-1117-9945-8180-F014B4035E39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5" name="화살표: 갈매기형 수장 2">
            <a:extLst>
              <a:ext uri="{FF2B5EF4-FFF2-40B4-BE49-F238E27FC236}">
                <a16:creationId xmlns:a16="http://schemas.microsoft.com/office/drawing/2014/main" id="{1327BEC0-ED48-FB46-A90E-2086751B411F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A03B5-4234-D844-AB47-22D5E98C862E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425572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① 카테고리 분석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: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&lt;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정치개혁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&gt;</a:t>
            </a:r>
            <a:endParaRPr kumimoji="1" lang="ko-KR" altLang="en-US" sz="32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73BE8D7-D9FD-FD42-A1EE-E09D6F9CB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18358"/>
          <a:stretch/>
        </p:blipFill>
        <p:spPr bwMode="auto">
          <a:xfrm>
            <a:off x="3219336" y="1776761"/>
            <a:ext cx="5666148" cy="48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화살표: 갈매기형 수장 1">
            <a:extLst>
              <a:ext uri="{FF2B5EF4-FFF2-40B4-BE49-F238E27FC236}">
                <a16:creationId xmlns:a16="http://schemas.microsoft.com/office/drawing/2014/main" id="{5FEFD942-32E1-6640-9861-F3C23236F7DB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2">
            <a:extLst>
              <a:ext uri="{FF2B5EF4-FFF2-40B4-BE49-F238E27FC236}">
                <a16:creationId xmlns:a16="http://schemas.microsoft.com/office/drawing/2014/main" id="{1A73C709-E3FC-7348-895D-CCC014B42148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3">
            <a:extLst>
              <a:ext uri="{FF2B5EF4-FFF2-40B4-BE49-F238E27FC236}">
                <a16:creationId xmlns:a16="http://schemas.microsoft.com/office/drawing/2014/main" id="{4089DADC-0937-984C-966E-9FD07AA75C42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43" name="화살표: 갈매기형 수장 4">
            <a:extLst>
              <a:ext uri="{FF2B5EF4-FFF2-40B4-BE49-F238E27FC236}">
                <a16:creationId xmlns:a16="http://schemas.microsoft.com/office/drawing/2014/main" id="{C1DE668C-86A5-6547-86FD-FC63D1D6C64C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화살표: 갈매기형 수장 5">
            <a:extLst>
              <a:ext uri="{FF2B5EF4-FFF2-40B4-BE49-F238E27FC236}">
                <a16:creationId xmlns:a16="http://schemas.microsoft.com/office/drawing/2014/main" id="{BE361F62-A917-DD4F-AD84-1F0C9DD1857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EACF97-E4D3-BD43-9186-A23E3BA8B872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A09DE2-C130-C343-B606-725C7513014C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E3061D-A0AF-2849-9743-FFE83735D87C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5108A-AC1A-744A-9DB5-FCF944129794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B1277E-ABF0-1B4F-8ED7-7FCCF7306E7E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0" name="화살표: 갈매기형 수장 2">
            <a:extLst>
              <a:ext uri="{FF2B5EF4-FFF2-40B4-BE49-F238E27FC236}">
                <a16:creationId xmlns:a16="http://schemas.microsoft.com/office/drawing/2014/main" id="{0AD2C6B5-705F-A74B-8F49-F35BE21B39B8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5D0F3C-68DE-5944-8CF3-0C6A6BA51399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16290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① 카테고리 분석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: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 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&lt;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정치개혁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&gt;</a:t>
            </a:r>
            <a:endParaRPr kumimoji="1" lang="ko-KR" altLang="en-US" sz="32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92A38C-1351-5B43-9DC8-B21E4500F11A}"/>
              </a:ext>
            </a:extLst>
          </p:cNvPr>
          <p:cNvGrpSpPr/>
          <p:nvPr/>
        </p:nvGrpSpPr>
        <p:grpSpPr>
          <a:xfrm>
            <a:off x="3007050" y="1860176"/>
            <a:ext cx="6254097" cy="4498552"/>
            <a:chOff x="2585357" y="1753539"/>
            <a:chExt cx="7352170" cy="52883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C936346-D7E2-1A4A-BD2C-D7DD33C6993D}"/>
                </a:ext>
              </a:extLst>
            </p:cNvPr>
            <p:cNvSpPr/>
            <p:nvPr/>
          </p:nvSpPr>
          <p:spPr>
            <a:xfrm>
              <a:off x="2585357" y="1776761"/>
              <a:ext cx="1734229" cy="121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경제 정책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15%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FAD368-1793-E34E-912E-1D9BEA972B9C}"/>
                </a:ext>
              </a:extLst>
            </p:cNvPr>
            <p:cNvSpPr/>
            <p:nvPr/>
          </p:nvSpPr>
          <p:spPr>
            <a:xfrm>
              <a:off x="4450184" y="1776761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특정인물</a:t>
              </a:r>
              <a:endParaRPr kumimoji="1" lang="en-US" altLang="ko-KR" dirty="0"/>
            </a:p>
            <a:p>
              <a:pPr algn="ctr"/>
              <a:r>
                <a:rPr kumimoji="1" lang="ko-KR" altLang="en-US" dirty="0" err="1"/>
                <a:t>수사요청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13%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BC7F72-16BF-9141-9C06-334466A69DEB}"/>
                </a:ext>
              </a:extLst>
            </p:cNvPr>
            <p:cNvSpPr/>
            <p:nvPr/>
          </p:nvSpPr>
          <p:spPr>
            <a:xfrm>
              <a:off x="2585357" y="3137475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지역구 의원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  <a:endParaRPr kumimoji="1"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B90992-C60B-524F-8CC0-8C334C587B28}"/>
                </a:ext>
              </a:extLst>
            </p:cNvPr>
            <p:cNvSpPr/>
            <p:nvPr/>
          </p:nvSpPr>
          <p:spPr>
            <a:xfrm>
              <a:off x="4450184" y="3137475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검찰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4%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E47B97-9C48-DC4C-80A3-6B5981933430}"/>
                </a:ext>
              </a:extLst>
            </p:cNvPr>
            <p:cNvSpPr/>
            <p:nvPr/>
          </p:nvSpPr>
          <p:spPr>
            <a:xfrm>
              <a:off x="6315012" y="3137475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/>
                <a:t>자유한국당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5%</a:t>
              </a:r>
              <a:endParaRPr kumimoji="1"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69027A-4198-5E43-AB83-FD67B4FA291A}"/>
                </a:ext>
              </a:extLst>
            </p:cNvPr>
            <p:cNvSpPr/>
            <p:nvPr/>
          </p:nvSpPr>
          <p:spPr>
            <a:xfrm>
              <a:off x="2608815" y="449818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언론 개혁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85A5952-53D7-CB45-BAC8-4C71749E389E}"/>
                </a:ext>
              </a:extLst>
            </p:cNvPr>
            <p:cNvSpPr/>
            <p:nvPr/>
          </p:nvSpPr>
          <p:spPr>
            <a:xfrm>
              <a:off x="4473642" y="449818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국회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12%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655F8B-15F0-8F48-AFA3-B737BC52A29F}"/>
                </a:ext>
              </a:extLst>
            </p:cNvPr>
            <p:cNvSpPr/>
            <p:nvPr/>
          </p:nvSpPr>
          <p:spPr>
            <a:xfrm>
              <a:off x="6338470" y="4498189"/>
              <a:ext cx="1734229" cy="121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대통령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15%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DF84F02-52E2-3043-AF2B-9ACCCB0718A5}"/>
                </a:ext>
              </a:extLst>
            </p:cNvPr>
            <p:cNvSpPr/>
            <p:nvPr/>
          </p:nvSpPr>
          <p:spPr>
            <a:xfrm>
              <a:off x="4473642" y="5823349"/>
              <a:ext cx="1734229" cy="121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외교 정책</a:t>
              </a:r>
              <a:endParaRPr kumimoji="1"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17%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55B4AD-C2F8-D946-A475-AC5FDE01C28E}"/>
                </a:ext>
              </a:extLst>
            </p:cNvPr>
            <p:cNvSpPr/>
            <p:nvPr/>
          </p:nvSpPr>
          <p:spPr>
            <a:xfrm>
              <a:off x="6338470" y="582334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엘리트 집단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1%</a:t>
              </a:r>
              <a:endParaRPr kumimoji="1"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B30DBD-8CDA-8B44-AF69-927435E4ABF0}"/>
                </a:ext>
              </a:extLst>
            </p:cNvPr>
            <p:cNvSpPr/>
            <p:nvPr/>
          </p:nvSpPr>
          <p:spPr>
            <a:xfrm>
              <a:off x="6304108" y="1769868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사법부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  <a:endParaRPr kumimoji="1"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4900A0-668A-9F4E-9348-AFD505BE9A95}"/>
                </a:ext>
              </a:extLst>
            </p:cNvPr>
            <p:cNvSpPr/>
            <p:nvPr/>
          </p:nvSpPr>
          <p:spPr>
            <a:xfrm>
              <a:off x="8152606" y="175353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/>
                <a:t>여성가족부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4%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6670682-FFFD-B44D-8E3D-91D1E4E86D73}"/>
                </a:ext>
              </a:extLst>
            </p:cNvPr>
            <p:cNvSpPr/>
            <p:nvPr/>
          </p:nvSpPr>
          <p:spPr>
            <a:xfrm>
              <a:off x="8168934" y="3137475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공직자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임명</a:t>
              </a:r>
              <a:r>
                <a:rPr kumimoji="1" lang="en-US" altLang="ko-KR" dirty="0"/>
                <a:t>/</a:t>
              </a:r>
              <a:r>
                <a:rPr kumimoji="1" lang="ko-KR" altLang="en-US" dirty="0"/>
                <a:t>파면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4%</a:t>
              </a:r>
              <a:endParaRPr kumimoji="1"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35D0E26-1861-8E49-80D2-7BED85B48471}"/>
                </a:ext>
              </a:extLst>
            </p:cNvPr>
            <p:cNvSpPr/>
            <p:nvPr/>
          </p:nvSpPr>
          <p:spPr>
            <a:xfrm>
              <a:off x="8203298" y="4521411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범죄 처벌 강화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BAB1EF4-BE4D-1C48-AFAA-8CA51D3279C7}"/>
                </a:ext>
              </a:extLst>
            </p:cNvPr>
            <p:cNvSpPr/>
            <p:nvPr/>
          </p:nvSpPr>
          <p:spPr>
            <a:xfrm>
              <a:off x="8203298" y="582334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청문회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4B00339-2548-6949-A7F8-8180ADBD3616}"/>
                </a:ext>
              </a:extLst>
            </p:cNvPr>
            <p:cNvSpPr/>
            <p:nvPr/>
          </p:nvSpPr>
          <p:spPr>
            <a:xfrm>
              <a:off x="2618894" y="5823349"/>
              <a:ext cx="1734229" cy="1218582"/>
            </a:xfrm>
            <a:prstGeom prst="rect">
              <a:avLst/>
            </a:prstGeom>
            <a:solidFill>
              <a:srgbClr val="092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주택 정책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2%</a:t>
              </a:r>
            </a:p>
          </p:txBody>
        </p:sp>
      </p:grpSp>
      <p:sp>
        <p:nvSpPr>
          <p:cNvPr id="31" name="화살표: 갈매기형 수장 1">
            <a:extLst>
              <a:ext uri="{FF2B5EF4-FFF2-40B4-BE49-F238E27FC236}">
                <a16:creationId xmlns:a16="http://schemas.microsoft.com/office/drawing/2014/main" id="{8A5749F0-73EE-4046-8183-A3017E543F7A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갈매기형 수장 2">
            <a:extLst>
              <a:ext uri="{FF2B5EF4-FFF2-40B4-BE49-F238E27FC236}">
                <a16:creationId xmlns:a16="http://schemas.microsoft.com/office/drawing/2014/main" id="{0760361C-4A3A-F74C-9FB5-065382CC3798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화살표: 갈매기형 수장 3">
            <a:extLst>
              <a:ext uri="{FF2B5EF4-FFF2-40B4-BE49-F238E27FC236}">
                <a16:creationId xmlns:a16="http://schemas.microsoft.com/office/drawing/2014/main" id="{42001084-524C-FD48-882C-0C6CA3C2A094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42" name="화살표: 갈매기형 수장 4">
            <a:extLst>
              <a:ext uri="{FF2B5EF4-FFF2-40B4-BE49-F238E27FC236}">
                <a16:creationId xmlns:a16="http://schemas.microsoft.com/office/drawing/2014/main" id="{CA58A148-C283-0C43-A6F0-9B47E168ABB8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화살표: 갈매기형 수장 5">
            <a:extLst>
              <a:ext uri="{FF2B5EF4-FFF2-40B4-BE49-F238E27FC236}">
                <a16:creationId xmlns:a16="http://schemas.microsoft.com/office/drawing/2014/main" id="{DB9A0EAD-695C-4849-9C2A-03F8057D5F4F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5B90CF-3BCF-B540-8E53-2415B9C6666A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2DAE39-0C41-774E-8A10-14C7744F8B1A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E986CB-5C9C-A843-8631-FD6E5C389AB3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C1DD35-6F7E-634C-B1E2-2F32C629E94D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34F5C6-EF49-3F40-BD20-5DFE370B0322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49" name="화살표: 갈매기형 수장 2">
            <a:extLst>
              <a:ext uri="{FF2B5EF4-FFF2-40B4-BE49-F238E27FC236}">
                <a16:creationId xmlns:a16="http://schemas.microsoft.com/office/drawing/2014/main" id="{6170EBF4-7C3B-724B-B579-DACB96E75BA4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5D103-CA04-B945-AF29-8B0835591673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86636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96D35BB-3933-C44A-AAA3-C16274DB7A7E}"/>
              </a:ext>
            </a:extLst>
          </p:cNvPr>
          <p:cNvSpPr txBox="1"/>
          <p:nvPr/>
        </p:nvSpPr>
        <p:spPr>
          <a:xfrm>
            <a:off x="485775" y="1546632"/>
            <a:ext cx="1122045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Logistic Regression</a:t>
            </a:r>
            <a:r>
              <a:rPr kumimoji="1" lang="ko-KR" altLang="en-US" sz="2000" dirty="0"/>
              <a:t> 청원 동의 수와 상관도 높은 키워드 도출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Threshold: </a:t>
            </a:r>
            <a:r>
              <a:rPr kumimoji="1" lang="ko-KR" altLang="en-US" sz="2000" dirty="0"/>
              <a:t>청원 동의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수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100</a:t>
            </a:r>
          </a:p>
          <a:p>
            <a:pPr marL="1257300" lvl="2" indent="-342900">
              <a:buFontTx/>
              <a:buChar char="-"/>
            </a:pPr>
            <a:r>
              <a:rPr kumimoji="1" lang="ko-KR" altLang="en-US" dirty="0"/>
              <a:t>청원 동의 수 </a:t>
            </a:r>
            <a:r>
              <a:rPr kumimoji="1" lang="en-US" altLang="ko-KR" dirty="0"/>
              <a:t>0~5: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</a:p>
          <a:p>
            <a:pPr marL="1257300" lvl="2" indent="-342900">
              <a:buFontTx/>
              <a:buChar char="-"/>
            </a:pPr>
            <a:r>
              <a:rPr kumimoji="1" lang="ko-KR" altLang="en-US" dirty="0"/>
              <a:t>청원 동의 수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 이상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Frequency type: </a:t>
            </a:r>
            <a:r>
              <a:rPr kumimoji="1" lang="en-US" altLang="ko-KR" sz="2000" dirty="0" err="1"/>
              <a:t>tf-idf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Penalty: Lasso, 𝛌 = 0.5</a:t>
            </a:r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Accuracy: 0.85</a:t>
            </a:r>
          </a:p>
          <a:p>
            <a:endParaRPr kumimoji="1" lang="en-US" altLang="ko-KR" sz="2000" dirty="0"/>
          </a:p>
          <a:p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Word</a:t>
            </a:r>
            <a:r>
              <a:rPr kumimoji="1" lang="ko-KR" altLang="en-US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highlight>
                  <a:srgbClr val="4CAD9C"/>
                </a:highlight>
              </a:rPr>
              <a:t>Embedding</a:t>
            </a:r>
            <a:r>
              <a:rPr kumimoji="1" lang="ko-KR" altLang="en-US" sz="2000" b="1" dirty="0"/>
              <a:t> </a:t>
            </a:r>
            <a:r>
              <a:rPr kumimoji="1" lang="ko-KR" altLang="en-US" sz="2000" dirty="0"/>
              <a:t>상관도 높은 키워드에 대한 인식 분석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1</a:t>
            </a:r>
            <a:r>
              <a:rPr kumimoji="1" lang="ko-KR" altLang="en-US" sz="2000" dirty="0"/>
              <a:t>의 결과에서 </a:t>
            </a:r>
            <a:r>
              <a:rPr kumimoji="1" lang="en-US" altLang="ko-KR" sz="2000" dirty="0"/>
              <a:t>|coefficient| &gt; 1</a:t>
            </a:r>
            <a:r>
              <a:rPr kumimoji="1" lang="ko-KR" altLang="en-US" sz="2000" dirty="0"/>
              <a:t>인 키워드 중 선택</a:t>
            </a:r>
            <a:endParaRPr kumimoji="1" lang="en-US" altLang="ko-KR" sz="2000" dirty="0"/>
          </a:p>
          <a:p>
            <a:pPr marL="800100" lvl="1" indent="-342900">
              <a:buFontTx/>
              <a:buChar char="-"/>
            </a:pPr>
            <a:r>
              <a:rPr kumimoji="1" lang="en-US" altLang="ko-KR" sz="2000" dirty="0"/>
              <a:t>Word2Vec</a:t>
            </a:r>
          </a:p>
          <a:p>
            <a:pPr marL="1257300" lvl="2" indent="-342900">
              <a:buFontTx/>
              <a:buChar char="-"/>
            </a:pPr>
            <a:r>
              <a:rPr kumimoji="1" lang="en-US" altLang="ko-KR" dirty="0"/>
              <a:t>Window: 3</a:t>
            </a:r>
          </a:p>
          <a:p>
            <a:pPr marL="1257300" lvl="2" indent="-342900">
              <a:buFontTx/>
              <a:buChar char="-"/>
            </a:pPr>
            <a:r>
              <a:rPr kumimoji="1" lang="en-US" altLang="ko-KR" dirty="0"/>
              <a:t>Minimum frequency: 3</a:t>
            </a:r>
          </a:p>
          <a:p>
            <a:pPr marL="1257300" lvl="2" indent="-342900">
              <a:buFontTx/>
              <a:buChar char="-"/>
            </a:pPr>
            <a:r>
              <a:rPr kumimoji="1" lang="en-US" altLang="ko-KR" dirty="0"/>
              <a:t>Size: 100</a:t>
            </a:r>
          </a:p>
          <a:p>
            <a:pPr marL="342900" indent="-342900">
              <a:buAutoNum type="arabicPeriod"/>
            </a:pPr>
            <a:endParaRPr kumimoji="1" lang="ko-KR" altLang="en-US" sz="2400" dirty="0"/>
          </a:p>
        </p:txBody>
      </p:sp>
      <p:sp>
        <p:nvSpPr>
          <p:cNvPr id="16" name="화살표: 갈매기형 수장 1">
            <a:extLst>
              <a:ext uri="{FF2B5EF4-FFF2-40B4-BE49-F238E27FC236}">
                <a16:creationId xmlns:a16="http://schemas.microsoft.com/office/drawing/2014/main" id="{032A7389-605F-8E44-9137-66A7322B0E1A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2">
            <a:extLst>
              <a:ext uri="{FF2B5EF4-FFF2-40B4-BE49-F238E27FC236}">
                <a16:creationId xmlns:a16="http://schemas.microsoft.com/office/drawing/2014/main" id="{6BEC296E-BDB5-6148-95D8-11EEF8A38A0D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3">
            <a:extLst>
              <a:ext uri="{FF2B5EF4-FFF2-40B4-BE49-F238E27FC236}">
                <a16:creationId xmlns:a16="http://schemas.microsoft.com/office/drawing/2014/main" id="{73AF76B9-27ED-CC41-89F2-28DA7AABD303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1" name="화살표: 갈매기형 수장 4">
            <a:extLst>
              <a:ext uri="{FF2B5EF4-FFF2-40B4-BE49-F238E27FC236}">
                <a16:creationId xmlns:a16="http://schemas.microsoft.com/office/drawing/2014/main" id="{BEDBF586-FBC6-F140-B229-92A4C6EA0F5A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:a16="http://schemas.microsoft.com/office/drawing/2014/main" id="{BC756E96-0F93-1946-AC7A-83AF14964C8D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EB734-06A7-D54F-8E13-D30B28C7119A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7619F-7B41-C747-A6EE-2C02A393CC3E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40A67-0217-4C47-AD09-24913C209932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11EE0-F63A-6343-9BE7-AE9AA669C49B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6D35E1-385E-E44D-BF24-C680B3444CC6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28" name="화살표: 갈매기형 수장 2">
            <a:extLst>
              <a:ext uri="{FF2B5EF4-FFF2-40B4-BE49-F238E27FC236}">
                <a16:creationId xmlns:a16="http://schemas.microsoft.com/office/drawing/2014/main" id="{27F8D5A8-2976-1548-8890-F3D9A7B95CA7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EC3ED-66CF-4749-A8B7-E6A5F468EE0D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BE646-6A96-A446-9620-F05394CE49C2}"/>
              </a:ext>
            </a:extLst>
          </p:cNvPr>
          <p:cNvSpPr txBox="1"/>
          <p:nvPr/>
        </p:nvSpPr>
        <p:spPr>
          <a:xfrm>
            <a:off x="438150" y="1191985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② 키워드 분석</a:t>
            </a:r>
          </a:p>
        </p:txBody>
      </p:sp>
    </p:spTree>
    <p:extLst>
      <p:ext uri="{BB962C8B-B14F-4D97-AF65-F5344CB8AC3E}">
        <p14:creationId xmlns:p14="http://schemas.microsoft.com/office/powerpoint/2010/main" val="270740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F34A54E-FD64-4A49-A3B3-6BA92537FFB1}"/>
              </a:ext>
            </a:extLst>
          </p:cNvPr>
          <p:cNvSpPr txBox="1"/>
          <p:nvPr/>
        </p:nvSpPr>
        <p:spPr>
          <a:xfrm>
            <a:off x="438150" y="1191986"/>
            <a:ext cx="540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② 키워드 분석</a:t>
            </a:r>
          </a:p>
        </p:txBody>
      </p:sp>
      <p:sp>
        <p:nvSpPr>
          <p:cNvPr id="23" name="화살표: 갈매기형 수장 1">
            <a:extLst>
              <a:ext uri="{FF2B5EF4-FFF2-40B4-BE49-F238E27FC236}">
                <a16:creationId xmlns:a16="http://schemas.microsoft.com/office/drawing/2014/main" id="{DF3151D3-5A92-E944-8221-F3BE57B55135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2">
            <a:extLst>
              <a:ext uri="{FF2B5EF4-FFF2-40B4-BE49-F238E27FC236}">
                <a16:creationId xmlns:a16="http://schemas.microsoft.com/office/drawing/2014/main" id="{7CC4FDBA-9F8B-294C-BF06-67D2B5756D4C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3">
            <a:extLst>
              <a:ext uri="{FF2B5EF4-FFF2-40B4-BE49-F238E27FC236}">
                <a16:creationId xmlns:a16="http://schemas.microsoft.com/office/drawing/2014/main" id="{28F2DEA5-B016-234F-8714-6CC18A433D65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6" name="화살표: 갈매기형 수장 4">
            <a:extLst>
              <a:ext uri="{FF2B5EF4-FFF2-40B4-BE49-F238E27FC236}">
                <a16:creationId xmlns:a16="http://schemas.microsoft.com/office/drawing/2014/main" id="{260C5616-AB41-8041-A670-5BA4CCF77B45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:a16="http://schemas.microsoft.com/office/drawing/2014/main" id="{95B9EB65-0D5E-ED4B-B6F7-71C351BAE30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64A8-A624-5D4A-8567-FA6D7B96E867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9A193-C379-3F41-A767-CF2F9FBA0192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1DBB92-3BE6-8848-8760-F16E19141EDF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0013E-5812-1B43-A4C4-49C96728027B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AA377-26D7-AA46-88FC-6E114B56E03D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:a16="http://schemas.microsoft.com/office/drawing/2014/main" id="{52EE19A8-3424-5949-970E-A635FA19A198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474C3-8A08-6742-8C76-481F12512BA9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7D539F-EFD2-DC4D-A11A-3B06D0A653F8}"/>
              </a:ext>
            </a:extLst>
          </p:cNvPr>
          <p:cNvGrpSpPr/>
          <p:nvPr/>
        </p:nvGrpSpPr>
        <p:grpSpPr>
          <a:xfrm>
            <a:off x="26454" y="1776761"/>
            <a:ext cx="12363311" cy="4876800"/>
            <a:chOff x="26454" y="1776761"/>
            <a:chExt cx="12363311" cy="48768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3FEFB95-ECCB-D040-9C41-CDE730220D0C}"/>
                </a:ext>
              </a:extLst>
            </p:cNvPr>
            <p:cNvGrpSpPr/>
            <p:nvPr/>
          </p:nvGrpSpPr>
          <p:grpSpPr>
            <a:xfrm>
              <a:off x="26454" y="1776761"/>
              <a:ext cx="12363311" cy="4876800"/>
              <a:chOff x="-108516" y="1776761"/>
              <a:chExt cx="12363311" cy="487680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C9AA921-7B8A-D245-B94C-58488E7F7700}"/>
                  </a:ext>
                </a:extLst>
              </p:cNvPr>
              <p:cNvGrpSpPr/>
              <p:nvPr/>
            </p:nvGrpSpPr>
            <p:grpSpPr>
              <a:xfrm>
                <a:off x="-108516" y="1776761"/>
                <a:ext cx="12363311" cy="4876800"/>
                <a:chOff x="-117770" y="1784593"/>
                <a:chExt cx="12363311" cy="487680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392EE5ED-E976-7746-86AF-1DDACF75DF57}"/>
                    </a:ext>
                  </a:extLst>
                </p:cNvPr>
                <p:cNvGrpSpPr/>
                <p:nvPr/>
              </p:nvGrpSpPr>
              <p:grpSpPr>
                <a:xfrm>
                  <a:off x="-117770" y="1784593"/>
                  <a:ext cx="12363311" cy="4876800"/>
                  <a:chOff x="-117770" y="1784593"/>
                  <a:chExt cx="12363311" cy="4876800"/>
                </a:xfrm>
              </p:grpSpPr>
              <p:pic>
                <p:nvPicPr>
                  <p:cNvPr id="19458" name="Picture 2">
                    <a:extLst>
                      <a:ext uri="{FF2B5EF4-FFF2-40B4-BE49-F238E27FC236}">
                        <a16:creationId xmlns:a16="http://schemas.microsoft.com/office/drawing/2014/main" id="{FA9A1ED0-655A-8E4F-B904-6A0BB8C244D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" r="52365" b="160"/>
                  <a:stretch/>
                </p:blipFill>
                <p:spPr bwMode="auto">
                  <a:xfrm>
                    <a:off x="-117770" y="1784593"/>
                    <a:ext cx="5807663" cy="48689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60" name="Picture 4">
                    <a:extLst>
                      <a:ext uri="{FF2B5EF4-FFF2-40B4-BE49-F238E27FC236}">
                        <a16:creationId xmlns:a16="http://schemas.microsoft.com/office/drawing/2014/main" id="{BD7660DC-BD20-884C-936B-6DCC85FF84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669"/>
                  <a:stretch/>
                </p:blipFill>
                <p:spPr bwMode="auto">
                  <a:xfrm>
                    <a:off x="6718730" y="1784593"/>
                    <a:ext cx="5526811" cy="4876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267EBDF-1BDC-7B4B-A092-1026CF5A71E0}"/>
                    </a:ext>
                  </a:extLst>
                </p:cNvPr>
                <p:cNvSpPr txBox="1"/>
                <p:nvPr/>
              </p:nvSpPr>
              <p:spPr>
                <a:xfrm>
                  <a:off x="5884672" y="3895911"/>
                  <a:ext cx="8729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3600" dirty="0"/>
                    <a:t>…</a:t>
                  </a:r>
                  <a:endParaRPr kumimoji="1" lang="ko-KR" altLang="en-US" sz="3600" dirty="0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3A4EB30-5FB1-9C47-823C-F56361F34504}"/>
                  </a:ext>
                </a:extLst>
              </p:cNvPr>
              <p:cNvSpPr/>
              <p:nvPr/>
            </p:nvSpPr>
            <p:spPr>
              <a:xfrm>
                <a:off x="1082040" y="5143500"/>
                <a:ext cx="198120" cy="198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000" dirty="0">
                    <a:solidFill>
                      <a:srgbClr val="393837"/>
                    </a:solidFill>
                  </a:rPr>
                  <a:t>-</a:t>
                </a:r>
                <a:endParaRPr kumimoji="1" lang="ko-KR" altLang="en-US" sz="2000" dirty="0">
                  <a:solidFill>
                    <a:srgbClr val="393837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59FB117-7F9C-3F47-98A4-0AA0EA3CB8F1}"/>
                  </a:ext>
                </a:extLst>
              </p:cNvPr>
              <p:cNvSpPr/>
              <p:nvPr/>
            </p:nvSpPr>
            <p:spPr>
              <a:xfrm>
                <a:off x="1074420" y="5787934"/>
                <a:ext cx="198120" cy="198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000" dirty="0">
                    <a:solidFill>
                      <a:srgbClr val="393837"/>
                    </a:solidFill>
                  </a:rPr>
                  <a:t>-</a:t>
                </a:r>
                <a:endParaRPr kumimoji="1" lang="ko-KR" altLang="en-US" sz="2000" dirty="0">
                  <a:solidFill>
                    <a:srgbClr val="393837"/>
                  </a:solidFill>
                </a:endParaRPr>
              </a:p>
            </p:txBody>
          </p:sp>
        </p:grp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9CEB56DB-62CA-114C-A70F-C08FEFD2C659}"/>
                </a:ext>
              </a:extLst>
            </p:cNvPr>
            <p:cNvCxnSpPr/>
            <p:nvPr/>
          </p:nvCxnSpPr>
          <p:spPr>
            <a:xfrm>
              <a:off x="5834116" y="2364826"/>
              <a:ext cx="1028837" cy="0"/>
            </a:xfrm>
            <a:prstGeom prst="line">
              <a:avLst/>
            </a:prstGeom>
            <a:ln w="9525">
              <a:solidFill>
                <a:srgbClr val="B0B0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788E808-8E95-FB45-BE45-C98BA6753BB0}"/>
                </a:ext>
              </a:extLst>
            </p:cNvPr>
            <p:cNvCxnSpPr/>
            <p:nvPr/>
          </p:nvCxnSpPr>
          <p:spPr>
            <a:xfrm>
              <a:off x="5834116" y="6045995"/>
              <a:ext cx="1028837" cy="0"/>
            </a:xfrm>
            <a:prstGeom prst="line">
              <a:avLst/>
            </a:prstGeom>
            <a:ln w="9525">
              <a:solidFill>
                <a:srgbClr val="1C1C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6945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FA5D6-39E5-A44E-89AA-BD9F904F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856"/>
            <a:ext cx="10515600" cy="4351338"/>
          </a:xfrm>
        </p:spPr>
        <p:txBody>
          <a:bodyPr numCol="3">
            <a:noAutofit/>
          </a:bodyPr>
          <a:lstStyle/>
          <a:p>
            <a:pPr marL="0" indent="0" algn="ctr">
              <a:buNone/>
            </a:pPr>
            <a:r>
              <a:rPr lang="ko-KR" altLang="en-US" dirty="0"/>
              <a:t>난민</a:t>
            </a:r>
            <a:r>
              <a:rPr lang="en-US" altLang="ko-KR" sz="2000" dirty="0"/>
              <a:t>(6.589)</a:t>
            </a:r>
            <a:r>
              <a:rPr lang="ko-KR" altLang="en-US" sz="20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예멘 </a:t>
            </a:r>
            <a:r>
              <a:rPr lang="en-US" altLang="ko-KR" sz="1200" dirty="0"/>
              <a:t>0.756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무슬림 </a:t>
            </a:r>
            <a:r>
              <a:rPr lang="en-US" altLang="ko-KR" sz="1200" dirty="0"/>
              <a:t>0.653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이슬람 </a:t>
            </a:r>
            <a:r>
              <a:rPr lang="en-US" altLang="ko-KR" sz="1200" dirty="0"/>
              <a:t>0.623</a:t>
            </a:r>
            <a:endParaRPr lang="en-US" altLang="ko-KR" sz="1600" dirty="0"/>
          </a:p>
          <a:p>
            <a:r>
              <a:rPr lang="ko-KR" altLang="en-US" sz="1600" dirty="0"/>
              <a:t>탈북자 </a:t>
            </a:r>
            <a:r>
              <a:rPr lang="en-US" altLang="ko-KR" sz="1200" dirty="0"/>
              <a:t>0.615</a:t>
            </a:r>
            <a:endParaRPr lang="ko-KR" altLang="en-US" sz="1600" dirty="0"/>
          </a:p>
          <a:p>
            <a:r>
              <a:rPr lang="ko-KR" altLang="en-US" sz="1600" dirty="0" err="1"/>
              <a:t>탈북민</a:t>
            </a:r>
            <a:r>
              <a:rPr lang="ko-KR" altLang="en-US" sz="1600" dirty="0"/>
              <a:t> </a:t>
            </a:r>
            <a:r>
              <a:rPr lang="en-US" altLang="ko-KR" sz="1200" dirty="0"/>
              <a:t>0.606</a:t>
            </a:r>
            <a:endParaRPr lang="ko-KR" altLang="en-US" sz="1600" dirty="0"/>
          </a:p>
          <a:p>
            <a:r>
              <a:rPr lang="ko-KR" altLang="en-US" sz="1600" dirty="0"/>
              <a:t>망명 </a:t>
            </a:r>
            <a:r>
              <a:rPr lang="en-US" altLang="ko-KR" sz="1100" dirty="0"/>
              <a:t>0.589</a:t>
            </a:r>
          </a:p>
          <a:p>
            <a:r>
              <a:rPr lang="ko-KR" altLang="en-US" sz="1600" dirty="0" err="1"/>
              <a:t>불체자</a:t>
            </a:r>
            <a:r>
              <a:rPr lang="ko-KR" altLang="en-US" sz="1600" dirty="0"/>
              <a:t> </a:t>
            </a:r>
            <a:r>
              <a:rPr lang="en-US" altLang="ko-KR" sz="1200" dirty="0"/>
              <a:t>0.584</a:t>
            </a:r>
            <a:endParaRPr lang="en-US" altLang="ko-KR" sz="1600" dirty="0"/>
          </a:p>
          <a:p>
            <a:r>
              <a:rPr lang="ko-KR" altLang="en-US" sz="1600" dirty="0"/>
              <a:t>불법체류자 </a:t>
            </a:r>
            <a:r>
              <a:rPr lang="en-US" altLang="ko-KR" sz="1200" dirty="0"/>
              <a:t>0.563</a:t>
            </a:r>
            <a:endParaRPr lang="en-US" altLang="ko-KR" sz="1600" dirty="0"/>
          </a:p>
          <a:p>
            <a:r>
              <a:rPr lang="ko-KR" altLang="en-US" sz="1600" dirty="0" err="1">
                <a:highlight>
                  <a:srgbClr val="FFFF00"/>
                </a:highlight>
              </a:rPr>
              <a:t>무슬람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0.560</a:t>
            </a:r>
          </a:p>
          <a:p>
            <a:r>
              <a:rPr lang="ko-KR" altLang="en-US" sz="1600" dirty="0">
                <a:highlight>
                  <a:srgbClr val="FFFF00"/>
                </a:highlight>
              </a:rPr>
              <a:t>동성애</a:t>
            </a:r>
            <a:r>
              <a:rPr lang="ko-KR" altLang="en-US" sz="1200" dirty="0"/>
              <a:t> </a:t>
            </a:r>
            <a:r>
              <a:rPr lang="en-US" altLang="ko-KR" sz="1200" dirty="0"/>
              <a:t>0.526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dirty="0"/>
              <a:t>동물</a:t>
            </a:r>
            <a:r>
              <a:rPr lang="en-US" altLang="ko-KR" sz="2000" dirty="0"/>
              <a:t>(3.918)</a:t>
            </a:r>
            <a:endParaRPr lang="en-US" altLang="ko-KR" sz="1600" dirty="0"/>
          </a:p>
          <a:p>
            <a:r>
              <a:rPr lang="ko-KR" altLang="en-US" sz="1600" dirty="0"/>
              <a:t>반려동물 </a:t>
            </a:r>
            <a:r>
              <a:rPr lang="en-US" altLang="ko-KR" sz="1200" dirty="0"/>
              <a:t>0.821</a:t>
            </a:r>
            <a:endParaRPr lang="en-US" altLang="ko-KR" sz="1600" dirty="0"/>
          </a:p>
          <a:p>
            <a:r>
              <a:rPr lang="ko-KR" altLang="en-US" sz="1600" dirty="0"/>
              <a:t>야생동물 </a:t>
            </a:r>
            <a:r>
              <a:rPr lang="en-US" altLang="ko-KR" sz="1200" dirty="0"/>
              <a:t>0.798</a:t>
            </a:r>
            <a:endParaRPr lang="ko-KR" altLang="en-US" sz="1600" dirty="0"/>
          </a:p>
          <a:p>
            <a:r>
              <a:rPr lang="ko-KR" altLang="en-US" sz="1600" dirty="0" err="1">
                <a:highlight>
                  <a:srgbClr val="FFFF00"/>
                </a:highlight>
              </a:rPr>
              <a:t>반려견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0.797</a:t>
            </a:r>
            <a:endParaRPr lang="en-US" altLang="ko-KR" sz="1600" dirty="0"/>
          </a:p>
          <a:p>
            <a:r>
              <a:rPr lang="ko-KR" altLang="en-US" sz="1600" dirty="0"/>
              <a:t>애완동물 </a:t>
            </a:r>
            <a:r>
              <a:rPr lang="en-US" altLang="ko-KR" sz="1200" dirty="0"/>
              <a:t>0.796</a:t>
            </a:r>
            <a:endParaRPr lang="ko-KR" altLang="en-US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강아지 </a:t>
            </a:r>
            <a:r>
              <a:rPr lang="en-US" altLang="ko-KR" sz="1200" dirty="0"/>
              <a:t>0.782</a:t>
            </a:r>
            <a:endParaRPr lang="en-US" altLang="ko-KR" sz="1600" dirty="0"/>
          </a:p>
          <a:p>
            <a:r>
              <a:rPr lang="ko-KR" altLang="en-US" sz="1600" dirty="0" err="1"/>
              <a:t>길고양이</a:t>
            </a:r>
            <a:r>
              <a:rPr lang="ko-KR" altLang="en-US" sz="1600" dirty="0"/>
              <a:t> </a:t>
            </a:r>
            <a:r>
              <a:rPr lang="en-US" altLang="ko-KR" sz="1200" dirty="0"/>
              <a:t>0.754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애완견 </a:t>
            </a:r>
            <a:r>
              <a:rPr lang="en-US" altLang="ko-KR" sz="1200" dirty="0"/>
              <a:t>0.723</a:t>
            </a:r>
            <a:endParaRPr lang="en-US" altLang="ko-KR" sz="1600" dirty="0"/>
          </a:p>
          <a:p>
            <a:r>
              <a:rPr lang="ko-KR" altLang="en-US" sz="1600" dirty="0" err="1">
                <a:highlight>
                  <a:srgbClr val="FFFF00"/>
                </a:highlight>
              </a:rPr>
              <a:t>유기견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0.718</a:t>
            </a:r>
            <a:endParaRPr lang="en-US" altLang="ko-KR" sz="1600" dirty="0"/>
          </a:p>
          <a:p>
            <a:r>
              <a:rPr lang="ko-KR" altLang="en-US" sz="1600" dirty="0"/>
              <a:t>고양이 </a:t>
            </a:r>
            <a:r>
              <a:rPr lang="en-US" altLang="ko-KR" sz="1200" dirty="0"/>
              <a:t>0.709</a:t>
            </a:r>
            <a:endParaRPr lang="en-US" altLang="ko-KR" sz="1600" dirty="0"/>
          </a:p>
          <a:p>
            <a:r>
              <a:rPr lang="ko-KR" altLang="en-US" sz="1600" dirty="0"/>
              <a:t>생명체 </a:t>
            </a:r>
            <a:r>
              <a:rPr lang="en-US" altLang="ko-KR" sz="1200" dirty="0"/>
              <a:t>0.691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dirty="0"/>
              <a:t>폭행</a:t>
            </a:r>
            <a:r>
              <a:rPr lang="en-US" altLang="ko-KR" sz="2000" dirty="0"/>
              <a:t>(3.433)</a:t>
            </a:r>
            <a:endParaRPr lang="en-US" altLang="ko-KR" sz="1600" dirty="0"/>
          </a:p>
          <a:p>
            <a:r>
              <a:rPr lang="ko-KR" altLang="en-US" sz="1600" dirty="0"/>
              <a:t>구타 </a:t>
            </a:r>
            <a:r>
              <a:rPr lang="en-US" altLang="ko-KR" sz="1200" dirty="0"/>
              <a:t>0.849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성폭행 </a:t>
            </a:r>
            <a:r>
              <a:rPr lang="en-US" altLang="ko-KR" sz="1200" dirty="0"/>
              <a:t>0.786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성추행 </a:t>
            </a:r>
            <a:r>
              <a:rPr lang="en-US" altLang="ko-KR" sz="1200" dirty="0"/>
              <a:t>0.764</a:t>
            </a:r>
            <a:endParaRPr lang="en-US" altLang="ko-KR" sz="1600" dirty="0"/>
          </a:p>
          <a:p>
            <a:r>
              <a:rPr lang="ko-KR" altLang="en-US" sz="1600" dirty="0"/>
              <a:t>폭력 </a:t>
            </a:r>
            <a:r>
              <a:rPr lang="en-US" altLang="ko-KR" sz="1200" dirty="0"/>
              <a:t>0.746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강제추행 </a:t>
            </a:r>
            <a:r>
              <a:rPr lang="en-US" altLang="ko-KR" sz="1200" dirty="0"/>
              <a:t>0.733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추행 </a:t>
            </a:r>
            <a:r>
              <a:rPr lang="en-US" altLang="ko-KR" sz="1200" dirty="0"/>
              <a:t>0.730</a:t>
            </a:r>
            <a:endParaRPr lang="en-US" altLang="ko-KR" sz="1600" dirty="0"/>
          </a:p>
          <a:p>
            <a:r>
              <a:rPr lang="ko-KR" altLang="en-US" sz="1600" dirty="0">
                <a:highlight>
                  <a:srgbClr val="FFFF00"/>
                </a:highlight>
              </a:rPr>
              <a:t>강간 </a:t>
            </a:r>
            <a:r>
              <a:rPr lang="en-US" altLang="ko-KR" sz="1200" dirty="0">
                <a:highlight>
                  <a:srgbClr val="FFFF00"/>
                </a:highlight>
              </a:rPr>
              <a:t>0.717</a:t>
            </a:r>
            <a:endParaRPr lang="en-US" altLang="ko-KR" sz="1600" dirty="0">
              <a:highlight>
                <a:srgbClr val="FFFF00"/>
              </a:highlight>
            </a:endParaRPr>
          </a:p>
          <a:p>
            <a:r>
              <a:rPr lang="ko-KR" altLang="en-US" sz="1600" dirty="0"/>
              <a:t>살인 </a:t>
            </a:r>
            <a:r>
              <a:rPr lang="en-US" altLang="ko-KR" sz="1200" dirty="0"/>
              <a:t>0.711</a:t>
            </a:r>
            <a:endParaRPr lang="en-US" altLang="ko-KR" sz="1600" dirty="0"/>
          </a:p>
          <a:p>
            <a:r>
              <a:rPr lang="ko-KR" altLang="en-US" sz="1600" dirty="0"/>
              <a:t>학대 </a:t>
            </a:r>
            <a:r>
              <a:rPr lang="en-US" altLang="ko-KR" sz="1200" dirty="0"/>
              <a:t>0.703</a:t>
            </a:r>
            <a:endParaRPr lang="en-US" altLang="ko-KR" sz="1600" dirty="0"/>
          </a:p>
          <a:p>
            <a:r>
              <a:rPr lang="ko-KR" altLang="en-US" sz="1600" dirty="0"/>
              <a:t>따돌림 </a:t>
            </a:r>
            <a:r>
              <a:rPr lang="en-US" altLang="ko-KR" sz="1200" dirty="0"/>
              <a:t>0.695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E997CB-14B7-A34C-B3DA-86A4F58D6664}"/>
              </a:ext>
            </a:extLst>
          </p:cNvPr>
          <p:cNvSpPr txBox="1"/>
          <p:nvPr/>
        </p:nvSpPr>
        <p:spPr>
          <a:xfrm>
            <a:off x="438150" y="1191986"/>
            <a:ext cx="600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② 키워드 분석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: 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양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(+)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의 상관계수</a:t>
            </a:r>
          </a:p>
        </p:txBody>
      </p:sp>
      <p:sp>
        <p:nvSpPr>
          <p:cNvPr id="14" name="화살표: 갈매기형 수장 1">
            <a:extLst>
              <a:ext uri="{FF2B5EF4-FFF2-40B4-BE49-F238E27FC236}">
                <a16:creationId xmlns:a16="http://schemas.microsoft.com/office/drawing/2014/main" id="{70F984E3-2CEC-A046-B981-EB3B489BB8D0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:a16="http://schemas.microsoft.com/office/drawing/2014/main" id="{C535F0B1-8B9F-6E4E-AA18-6596F6CBFD47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3">
            <a:extLst>
              <a:ext uri="{FF2B5EF4-FFF2-40B4-BE49-F238E27FC236}">
                <a16:creationId xmlns:a16="http://schemas.microsoft.com/office/drawing/2014/main" id="{001865A1-060E-1747-A5E9-78D7AE4A71FB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8" name="화살표: 갈매기형 수장 4">
            <a:extLst>
              <a:ext uri="{FF2B5EF4-FFF2-40B4-BE49-F238E27FC236}">
                <a16:creationId xmlns:a16="http://schemas.microsoft.com/office/drawing/2014/main" id="{001515C1-E8E6-584D-9B6F-C8147DC2676F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갈매기형 수장 5">
            <a:extLst>
              <a:ext uri="{FF2B5EF4-FFF2-40B4-BE49-F238E27FC236}">
                <a16:creationId xmlns:a16="http://schemas.microsoft.com/office/drawing/2014/main" id="{3A0A1C2A-5D90-A64D-AEB7-C741F5281202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0A02C-FB4C-6647-851D-F36AB82AC389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3EA2E-43E8-0146-81B4-C6A94201681A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4F8CD0-3170-E14E-A79F-4794402FA883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3F66AD-AE0B-A54A-AA50-306C9BDA4F68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E7279A-B2A2-4D4B-9E62-1BE3E82488A8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5" name="화살표: 갈매기형 수장 2">
            <a:extLst>
              <a:ext uri="{FF2B5EF4-FFF2-40B4-BE49-F238E27FC236}">
                <a16:creationId xmlns:a16="http://schemas.microsoft.com/office/drawing/2014/main" id="{2DC76650-D626-EA45-84EB-BB58D8920B55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2830E6-615C-7542-AC11-42197A43648E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04735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FA5D6-39E5-A44E-89AA-BD9F904F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856"/>
            <a:ext cx="10515600" cy="4351338"/>
          </a:xfrm>
        </p:spPr>
        <p:txBody>
          <a:bodyPr numCol="3">
            <a:noAutofit/>
          </a:bodyPr>
          <a:lstStyle/>
          <a:p>
            <a:pPr marL="0" indent="0" algn="ctr">
              <a:buNone/>
            </a:pPr>
            <a:r>
              <a:rPr lang="ko-KR" altLang="en-US" sz="2400" dirty="0"/>
              <a:t>출국금지</a:t>
            </a:r>
            <a:r>
              <a:rPr lang="en-US" altLang="ko-KR" sz="1800" dirty="0"/>
              <a:t>(-2.831)</a:t>
            </a:r>
            <a:endParaRPr lang="ko-KR" altLang="en-US" sz="1800" dirty="0"/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출국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0.660</a:t>
            </a:r>
            <a:endParaRPr lang="en-US" altLang="ko-KR" sz="12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구속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0.641</a:t>
            </a:r>
            <a:endParaRPr lang="en-US" altLang="ko-KR" sz="12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검찰조사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0.626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이명박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0.618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파면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0.574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엠비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0.573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처단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0.571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엄단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0.569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추방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0.567</a:t>
            </a:r>
            <a:endParaRPr lang="en-US" altLang="ko-KR" sz="1600" dirty="0">
              <a:solidFill>
                <a:srgbClr val="000000"/>
              </a:solidFill>
              <a:latin typeface="Arial Unicode MS" panose="020B0604020202020204" pitchFamily="34" charset="-128"/>
              <a:ea typeface="Courier New" panose="02070309020205020404" pitchFamily="49" charset="0"/>
              <a:cs typeface="굴림체" panose="020B0609000101010101" pitchFamily="49" charset="-127"/>
            </a:endParaRPr>
          </a:p>
          <a:p>
            <a:r>
              <a:rPr lang="ko-KR" altLang="ko-KR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가카</a:t>
            </a:r>
            <a:r>
              <a:rPr lang="ko-KR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Arial Unicode MS" panose="020B0604020202020204" pitchFamily="34" charset="-128"/>
                <a:ea typeface="Courier New" panose="02070309020205020404" pitchFamily="49" charset="0"/>
                <a:cs typeface="굴림체" panose="020B0609000101010101" pitchFamily="49" charset="-127"/>
              </a:rPr>
              <a:t>0.567</a:t>
            </a:r>
            <a:r>
              <a:rPr lang="ko-KR" altLang="ko-KR" sz="1200" dirty="0"/>
              <a:t> </a:t>
            </a:r>
            <a:endParaRPr lang="ko-KR" altLang="ko-KR" sz="3600" dirty="0">
              <a:latin typeface="Arial" panose="020B0604020202020204" pitchFamily="34" charset="0"/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0" indent="0" algn="ctr" latinLnBrk="0">
              <a:buNone/>
            </a:pPr>
            <a:r>
              <a:rPr lang="ko-KR" altLang="ko-KR" dirty="0"/>
              <a:t>소년법</a:t>
            </a:r>
            <a:r>
              <a:rPr lang="en-US" altLang="ko-KR" sz="1800" dirty="0"/>
              <a:t>(-2.487)</a:t>
            </a:r>
            <a:endParaRPr lang="ko-KR" altLang="ko-KR" sz="18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간통죄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0.672</a:t>
            </a:r>
            <a:endParaRPr lang="ko-KR" altLang="ko-KR" sz="1200" dirty="0"/>
          </a:p>
          <a:p>
            <a:pPr latinLnBrk="0"/>
            <a:r>
              <a:rPr lang="ko-KR" altLang="ko-KR" sz="1600" dirty="0" err="1"/>
              <a:t>촉법소년</a:t>
            </a:r>
            <a:r>
              <a:rPr lang="ko-KR" altLang="en-US" sz="1600" dirty="0"/>
              <a:t> </a:t>
            </a:r>
            <a:r>
              <a:rPr lang="en-US" altLang="ko-KR" sz="1200" dirty="0"/>
              <a:t>0.655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낙태죄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0.646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친고죄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0.644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사형제</a:t>
            </a:r>
            <a:r>
              <a:rPr lang="ko-KR" altLang="en-US" sz="1600" dirty="0"/>
              <a:t> </a:t>
            </a:r>
            <a:r>
              <a:rPr lang="en-US" altLang="ko-KR" sz="1200" dirty="0"/>
              <a:t>0.627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동물보호법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0.625</a:t>
            </a:r>
            <a:endParaRPr lang="ko-KR" altLang="ko-KR" sz="1600" dirty="0"/>
          </a:p>
          <a:p>
            <a:pPr latinLnBrk="0"/>
            <a:r>
              <a:rPr lang="ko-KR" altLang="ko-KR" sz="1600" dirty="0" err="1"/>
              <a:t>주취감경</a:t>
            </a:r>
            <a:r>
              <a:rPr lang="ko-KR" altLang="en-US" sz="1600" dirty="0"/>
              <a:t> </a:t>
            </a:r>
            <a:r>
              <a:rPr lang="en-US" altLang="ko-KR" sz="1200" dirty="0"/>
              <a:t>0.618</a:t>
            </a:r>
            <a:endParaRPr lang="ko-KR" altLang="ko-KR" sz="1600" dirty="0"/>
          </a:p>
          <a:p>
            <a:pPr latinLnBrk="0"/>
            <a:r>
              <a:rPr lang="ko-KR" altLang="ko-KR" sz="1600" dirty="0" err="1">
                <a:highlight>
                  <a:srgbClr val="FFFF00"/>
                </a:highlight>
              </a:rPr>
              <a:t>낙태법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0.612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형벌</a:t>
            </a:r>
            <a:r>
              <a:rPr lang="ko-KR" altLang="en-US" sz="1600" dirty="0"/>
              <a:t> </a:t>
            </a:r>
            <a:r>
              <a:rPr lang="en-US" altLang="ko-KR" sz="1200" dirty="0"/>
              <a:t>0.610</a:t>
            </a:r>
            <a:endParaRPr lang="ko-KR" altLang="ko-KR" sz="1600" dirty="0"/>
          </a:p>
          <a:p>
            <a:r>
              <a:rPr lang="ko-KR" altLang="ko-KR" sz="1600" dirty="0"/>
              <a:t>법</a:t>
            </a:r>
            <a:r>
              <a:rPr lang="ko-KR" altLang="en-US" sz="1600" dirty="0"/>
              <a:t> </a:t>
            </a:r>
            <a:r>
              <a:rPr lang="en-US" altLang="ko-KR" sz="1200" dirty="0"/>
              <a:t>0.601</a:t>
            </a:r>
            <a:endParaRPr lang="ko-KR" altLang="en-US" sz="9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 algn="ctr">
              <a:buNone/>
            </a:pPr>
            <a:r>
              <a:rPr lang="ko-KR" altLang="en-US" dirty="0"/>
              <a:t>북한</a:t>
            </a:r>
            <a:r>
              <a:rPr lang="en-US" altLang="ko-KR" sz="1800" dirty="0"/>
              <a:t>(-1.741)</a:t>
            </a:r>
            <a:endParaRPr lang="ko-KR" altLang="en-US" sz="1800" dirty="0"/>
          </a:p>
          <a:p>
            <a:pPr latinLnBrk="0"/>
            <a:r>
              <a:rPr lang="ko-KR" altLang="ko-KR" sz="1600" dirty="0"/>
              <a:t>김정은</a:t>
            </a:r>
            <a:r>
              <a:rPr lang="en-US" altLang="ko-KR" sz="1600" dirty="0"/>
              <a:t> </a:t>
            </a:r>
            <a:r>
              <a:rPr lang="en-US" altLang="ko-KR" sz="1200" dirty="0"/>
              <a:t>0.798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남한</a:t>
            </a:r>
            <a:r>
              <a:rPr lang="en-US" altLang="ko-KR" sz="1600" dirty="0"/>
              <a:t> </a:t>
            </a:r>
            <a:r>
              <a:rPr lang="en-US" altLang="ko-KR" sz="1200" dirty="0"/>
              <a:t>0.791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북괴</a:t>
            </a:r>
            <a:r>
              <a:rPr lang="en-US" altLang="ko-KR" sz="1600" dirty="0"/>
              <a:t> </a:t>
            </a:r>
            <a:r>
              <a:rPr lang="en-US" altLang="ko-KR" sz="1200" dirty="0"/>
              <a:t>0.786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북</a:t>
            </a:r>
            <a:r>
              <a:rPr lang="en-US" altLang="ko-KR" sz="1600" dirty="0"/>
              <a:t> </a:t>
            </a:r>
            <a:r>
              <a:rPr lang="en-US" altLang="ko-KR" sz="1200" dirty="0"/>
              <a:t>0.777</a:t>
            </a:r>
            <a:endParaRPr lang="ko-KR" altLang="ko-KR" sz="1600" dirty="0"/>
          </a:p>
          <a:p>
            <a:pPr latinLnBrk="0"/>
            <a:r>
              <a:rPr lang="ko-KR" altLang="ko-KR" sz="1600" dirty="0"/>
              <a:t>북한주민</a:t>
            </a:r>
            <a:r>
              <a:rPr lang="en-US" altLang="ko-KR" sz="1600" dirty="0"/>
              <a:t> </a:t>
            </a:r>
            <a:r>
              <a:rPr lang="en-US" altLang="ko-KR" sz="1200" dirty="0"/>
              <a:t>0.756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핵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0.711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북핵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0.707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비핵화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0.699</a:t>
            </a:r>
            <a:endParaRPr lang="en-US" altLang="ko-KR" sz="1600" dirty="0"/>
          </a:p>
          <a:p>
            <a:pPr latinLnBrk="0"/>
            <a:r>
              <a:rPr lang="ko-KR" altLang="ko-KR" sz="1600" dirty="0"/>
              <a:t>적국</a:t>
            </a:r>
            <a:r>
              <a:rPr lang="en-US" altLang="ko-KR" sz="1600" dirty="0"/>
              <a:t> </a:t>
            </a:r>
            <a:r>
              <a:rPr lang="en-US" altLang="ko-KR" sz="1200" dirty="0"/>
              <a:t>0.680</a:t>
            </a:r>
            <a:endParaRPr lang="en-US" altLang="ko-KR" sz="1600" dirty="0"/>
          </a:p>
          <a:p>
            <a:pPr latinLnBrk="0"/>
            <a:r>
              <a:rPr lang="ko-KR" altLang="ko-KR" sz="1600" dirty="0"/>
              <a:t>이북</a:t>
            </a:r>
            <a:r>
              <a:rPr lang="en-US" altLang="ko-KR" sz="1600" dirty="0"/>
              <a:t>  </a:t>
            </a:r>
            <a:r>
              <a:rPr lang="en-US" altLang="ko-KR" sz="1200" dirty="0"/>
              <a:t>0.677</a:t>
            </a:r>
            <a:endParaRPr lang="en-US" altLang="ko-KR" sz="1600" dirty="0"/>
          </a:p>
          <a:p>
            <a:pPr latinLnBrk="0"/>
            <a:r>
              <a:rPr lang="ko-KR" altLang="ko-KR" sz="1600" dirty="0"/>
              <a:t>국제사회</a:t>
            </a:r>
            <a:r>
              <a:rPr lang="ko-KR" altLang="en-US" sz="1600" dirty="0"/>
              <a:t> </a:t>
            </a:r>
            <a:r>
              <a:rPr lang="en-US" altLang="ko-KR" sz="1200" dirty="0"/>
              <a:t>0.667</a:t>
            </a:r>
            <a:endParaRPr lang="ko-KR" altLang="ko-KR" sz="1600" dirty="0"/>
          </a:p>
          <a:p>
            <a:pPr latinLnBrk="0"/>
            <a:r>
              <a:rPr lang="ko-KR" altLang="ko-KR" sz="1600" dirty="0">
                <a:highlight>
                  <a:srgbClr val="FFFF00"/>
                </a:highlight>
              </a:rPr>
              <a:t>핵무기</a:t>
            </a:r>
            <a:r>
              <a:rPr lang="en-US" altLang="ko-KR" sz="1600" dirty="0"/>
              <a:t> </a:t>
            </a:r>
            <a:r>
              <a:rPr lang="en-US" altLang="ko-KR" sz="1200" dirty="0"/>
              <a:t>0.671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E997CB-14B7-A34C-B3DA-86A4F58D6664}"/>
              </a:ext>
            </a:extLst>
          </p:cNvPr>
          <p:cNvSpPr txBox="1"/>
          <p:nvPr/>
        </p:nvSpPr>
        <p:spPr>
          <a:xfrm>
            <a:off x="438150" y="1191986"/>
            <a:ext cx="613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② 키워드 분석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: 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음</a:t>
            </a:r>
            <a:r>
              <a:rPr kumimoji="1" lang="en-US" altLang="ko-KR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(-)</a:t>
            </a:r>
            <a:r>
              <a:rPr kumimoji="1" lang="ko-KR" altLang="en-US" sz="3200" dirty="0">
                <a:latin typeface="DXPnMStd" panose="02020600000000000000" pitchFamily="18" charset="-127"/>
                <a:ea typeface="DXPnMStd" panose="02020600000000000000" pitchFamily="18" charset="-127"/>
              </a:rPr>
              <a:t>의 상관계수</a:t>
            </a:r>
          </a:p>
        </p:txBody>
      </p:sp>
      <p:sp>
        <p:nvSpPr>
          <p:cNvPr id="26" name="화살표: 갈매기형 수장 1">
            <a:extLst>
              <a:ext uri="{FF2B5EF4-FFF2-40B4-BE49-F238E27FC236}">
                <a16:creationId xmlns:a16="http://schemas.microsoft.com/office/drawing/2014/main" id="{929931F2-0105-1A48-8569-EC2B56A6E52E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:a16="http://schemas.microsoft.com/office/drawing/2014/main" id="{8D45E804-90AE-F74D-81FF-133EB535FFF9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3">
            <a:extLst>
              <a:ext uri="{FF2B5EF4-FFF2-40B4-BE49-F238E27FC236}">
                <a16:creationId xmlns:a16="http://schemas.microsoft.com/office/drawing/2014/main" id="{D28A327B-8885-3146-AA17-601C1C64468A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29" name="화살표: 갈매기형 수장 4">
            <a:extLst>
              <a:ext uri="{FF2B5EF4-FFF2-40B4-BE49-F238E27FC236}">
                <a16:creationId xmlns:a16="http://schemas.microsoft.com/office/drawing/2014/main" id="{5724209C-66A3-B840-878F-7F9B51D38F01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5">
            <a:extLst>
              <a:ext uri="{FF2B5EF4-FFF2-40B4-BE49-F238E27FC236}">
                <a16:creationId xmlns:a16="http://schemas.microsoft.com/office/drawing/2014/main" id="{A42DB2EF-207D-BF4E-AE4E-4563BD04D6BF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2EE3EB-113B-C94E-8F6A-3258FD53F080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E7726-BE54-9844-8F72-293A44F1A480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F065B-5C60-AE41-BB8A-E9DCBCE729EC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9EABA-EE64-3D45-991C-2627BE8B881E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1790B4-C24C-B84C-8E94-5622EFFCACCB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:a16="http://schemas.microsoft.com/office/drawing/2014/main" id="{644B5C1A-49A7-1248-B539-64AADBBF905D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DF1198-499C-C840-8DBA-63797EA9F3A8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027653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B9DF8F-49C1-9B4E-912A-133B276A632E}"/>
              </a:ext>
            </a:extLst>
          </p:cNvPr>
          <p:cNvSpPr/>
          <p:nvPr/>
        </p:nvSpPr>
        <p:spPr>
          <a:xfrm>
            <a:off x="2302934" y="2212622"/>
            <a:ext cx="2254778" cy="22321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D1F07-8C79-784A-A2FD-AF9D4F03D048}"/>
              </a:ext>
            </a:extLst>
          </p:cNvPr>
          <p:cNvSpPr txBox="1"/>
          <p:nvPr/>
        </p:nvSpPr>
        <p:spPr>
          <a:xfrm>
            <a:off x="2305356" y="2285137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요약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1D699-5774-E64E-9F68-85F454A8E5C5}"/>
              </a:ext>
            </a:extLst>
          </p:cNvPr>
          <p:cNvSpPr txBox="1"/>
          <p:nvPr/>
        </p:nvSpPr>
        <p:spPr>
          <a:xfrm>
            <a:off x="4201477" y="2744030"/>
            <a:ext cx="519931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>
                <a:solidFill>
                  <a:srgbClr val="082E59"/>
                </a:solidFill>
              </a:rPr>
              <a:t>사회적 원동력 지수</a:t>
            </a:r>
            <a:r>
              <a:rPr lang="en-US" altLang="ko-KR" b="1" dirty="0">
                <a:solidFill>
                  <a:srgbClr val="082E59"/>
                </a:solidFill>
              </a:rPr>
              <a:t>(SMI)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>
                <a:solidFill>
                  <a:srgbClr val="082E59"/>
                </a:solidFill>
              </a:rPr>
              <a:t>카테고리로는 반려동물</a:t>
            </a:r>
            <a:endParaRPr lang="en-US" altLang="ko-KR" b="1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>
                <a:solidFill>
                  <a:srgbClr val="082E59"/>
                </a:solidFill>
              </a:rPr>
              <a:t>키워드로는 난민</a:t>
            </a:r>
            <a:r>
              <a:rPr lang="en-US" altLang="ko-KR" b="1" dirty="0">
                <a:solidFill>
                  <a:srgbClr val="082E59"/>
                </a:solidFill>
              </a:rPr>
              <a:t>,</a:t>
            </a:r>
            <a:r>
              <a:rPr lang="ko-KR" altLang="en-US" b="1" dirty="0">
                <a:solidFill>
                  <a:srgbClr val="082E59"/>
                </a:solidFill>
              </a:rPr>
              <a:t> 동물</a:t>
            </a:r>
            <a:r>
              <a:rPr lang="en-US" altLang="ko-KR" b="1" dirty="0">
                <a:solidFill>
                  <a:srgbClr val="082E59"/>
                </a:solidFill>
              </a:rPr>
              <a:t>,</a:t>
            </a:r>
            <a:r>
              <a:rPr lang="ko-KR" altLang="en-US" b="1" dirty="0">
                <a:solidFill>
                  <a:srgbClr val="082E59"/>
                </a:solidFill>
              </a:rPr>
              <a:t> 폭행</a:t>
            </a:r>
            <a:endParaRPr lang="en-US" altLang="ko-KR" b="1" dirty="0">
              <a:solidFill>
                <a:srgbClr val="082E59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082E59"/>
                </a:solidFill>
              </a:rPr>
              <a:t>Cf. </a:t>
            </a:r>
            <a:r>
              <a:rPr lang="ko-KR" altLang="en-US" b="1" dirty="0">
                <a:solidFill>
                  <a:srgbClr val="082E59"/>
                </a:solidFill>
              </a:rPr>
              <a:t> 낮은 키워드로는 출국금지</a:t>
            </a:r>
            <a:r>
              <a:rPr lang="en-US" altLang="ko-KR" b="1" dirty="0">
                <a:solidFill>
                  <a:srgbClr val="082E59"/>
                </a:solidFill>
              </a:rPr>
              <a:t>,</a:t>
            </a:r>
            <a:r>
              <a:rPr lang="ko-KR" altLang="en-US" b="1" dirty="0">
                <a:solidFill>
                  <a:srgbClr val="082E59"/>
                </a:solidFill>
              </a:rPr>
              <a:t> 소년법</a:t>
            </a:r>
            <a:r>
              <a:rPr lang="en-US" altLang="ko-KR" b="1" dirty="0">
                <a:solidFill>
                  <a:srgbClr val="082E59"/>
                </a:solidFill>
              </a:rPr>
              <a:t>,</a:t>
            </a:r>
            <a:r>
              <a:rPr lang="ko-KR" altLang="en-US" b="1" dirty="0">
                <a:solidFill>
                  <a:srgbClr val="082E59"/>
                </a:solidFill>
              </a:rPr>
              <a:t> 북한</a:t>
            </a:r>
            <a:endParaRPr lang="en-US" altLang="ko-KR" b="1" dirty="0">
              <a:solidFill>
                <a:srgbClr val="082E59"/>
              </a:solidFill>
            </a:endParaRPr>
          </a:p>
        </p:txBody>
      </p:sp>
      <p:sp>
        <p:nvSpPr>
          <p:cNvPr id="30" name="화살표: 갈매기형 수장 1">
            <a:extLst>
              <a:ext uri="{FF2B5EF4-FFF2-40B4-BE49-F238E27FC236}">
                <a16:creationId xmlns:a16="http://schemas.microsoft.com/office/drawing/2014/main" id="{FC269968-7CB2-8542-810D-7E51C60F54A6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:a16="http://schemas.microsoft.com/office/drawing/2014/main" id="{63906E11-FD81-DB49-A31B-099958CFD77A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">
            <a:extLst>
              <a:ext uri="{FF2B5EF4-FFF2-40B4-BE49-F238E27FC236}">
                <a16:creationId xmlns:a16="http://schemas.microsoft.com/office/drawing/2014/main" id="{257BCF2F-E967-BF41-9F8B-72AB791E92A0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33" name="화살표: 갈매기형 수장 4">
            <a:extLst>
              <a:ext uri="{FF2B5EF4-FFF2-40B4-BE49-F238E27FC236}">
                <a16:creationId xmlns:a16="http://schemas.microsoft.com/office/drawing/2014/main" id="{11883E61-D6B3-2145-970C-414FEAA5D7FC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5">
            <a:extLst>
              <a:ext uri="{FF2B5EF4-FFF2-40B4-BE49-F238E27FC236}">
                <a16:creationId xmlns:a16="http://schemas.microsoft.com/office/drawing/2014/main" id="{2C8F7B2E-6C8D-6B42-A625-4EE95477A10A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CA15D-2313-1A4C-8118-83AE7FB5A89D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1AF129-F5D1-F940-90E8-85BDC952A37A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5B7D83-C4D5-3443-8DB8-6EF5AC238FBA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FFA2CB-FDFE-7E42-8E22-7B5561F8E8FB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E3AE47-12B9-6743-8C62-51ED3F345583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92D59"/>
                </a:solidFill>
              </a:rPr>
              <a:t>분석</a:t>
            </a:r>
          </a:p>
        </p:txBody>
      </p:sp>
      <p:sp>
        <p:nvSpPr>
          <p:cNvPr id="40" name="화살표: 갈매기형 수장 2">
            <a:extLst>
              <a:ext uri="{FF2B5EF4-FFF2-40B4-BE49-F238E27FC236}">
                <a16:creationId xmlns:a16="http://schemas.microsoft.com/office/drawing/2014/main" id="{CCF105E3-DC12-5F40-98B7-8BF3DCB934A5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1B3242-C479-4741-8777-53F4F57249FE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02371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BB150-17DF-9B44-9207-05F2238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>
                <a:latin typeface="DXPnMStd" panose="02020600000000000000" pitchFamily="18" charset="-127"/>
                <a:ea typeface="DXPnMStd" panose="02020600000000000000" pitchFamily="18" charset="-127"/>
              </a:rPr>
              <a:t>어그로</a:t>
            </a:r>
            <a:r>
              <a:rPr kumimoji="1" lang="en-US" altLang="ko-KR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42BBC-F9B8-CD4D-AC60-22C0142C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게시글을</a:t>
            </a:r>
            <a:r>
              <a:rPr kumimoji="1" lang="ko-KR" altLang="en-US" dirty="0"/>
              <a:t> 통해서 사람들의 관심이나 지지를 유발하는 행위</a:t>
            </a:r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53C37-8D38-804E-920A-7C60C3E6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1" y="2239808"/>
            <a:ext cx="3229428" cy="48147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0F7FD0-8EEC-5541-9F16-C506927DA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80" y="2924428"/>
            <a:ext cx="2820191" cy="36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8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015B-8442-4899-9514-9F9CF11DF684}"/>
              </a:ext>
            </a:extLst>
          </p:cNvPr>
          <p:cNvSpPr/>
          <p:nvPr/>
        </p:nvSpPr>
        <p:spPr>
          <a:xfrm>
            <a:off x="2302934" y="2212622"/>
            <a:ext cx="2254778" cy="3016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DED7A-28DE-42F6-AD56-2682F0643476}"/>
              </a:ext>
            </a:extLst>
          </p:cNvPr>
          <p:cNvSpPr txBox="1"/>
          <p:nvPr/>
        </p:nvSpPr>
        <p:spPr>
          <a:xfrm>
            <a:off x="2305356" y="2285137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후속연구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F09B3-1683-4C08-A29C-724D04A6109C}"/>
              </a:ext>
            </a:extLst>
          </p:cNvPr>
          <p:cNvSpPr txBox="1"/>
          <p:nvPr/>
        </p:nvSpPr>
        <p:spPr>
          <a:xfrm>
            <a:off x="4201477" y="2744030"/>
            <a:ext cx="5199318" cy="301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rgbClr val="082E59"/>
                </a:solidFill>
              </a:rPr>
              <a:t>인구통계학적 특성 반영하여 진행</a:t>
            </a:r>
            <a:endParaRPr lang="en-US" altLang="ko-KR" b="1" dirty="0">
              <a:solidFill>
                <a:srgbClr val="082E59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82E59"/>
                </a:solidFill>
              </a:rPr>
              <a:t>국민청원</a:t>
            </a:r>
            <a:r>
              <a:rPr lang="en-US" altLang="ko-KR" sz="1600" dirty="0">
                <a:solidFill>
                  <a:srgbClr val="082E59"/>
                </a:solidFill>
              </a:rPr>
              <a:t>: </a:t>
            </a:r>
            <a:r>
              <a:rPr lang="ko-KR" altLang="en-US" sz="1600" dirty="0">
                <a:solidFill>
                  <a:srgbClr val="082E59"/>
                </a:solidFill>
              </a:rPr>
              <a:t>만 </a:t>
            </a:r>
            <a:r>
              <a:rPr lang="en-US" altLang="ko-KR" sz="1600" dirty="0">
                <a:solidFill>
                  <a:srgbClr val="082E59"/>
                </a:solidFill>
              </a:rPr>
              <a:t>18</a:t>
            </a:r>
            <a:r>
              <a:rPr lang="ko-KR" altLang="en-US" sz="1600" dirty="0">
                <a:solidFill>
                  <a:srgbClr val="082E59"/>
                </a:solidFill>
              </a:rPr>
              <a:t>세</a:t>
            </a:r>
            <a:r>
              <a:rPr lang="en-US" altLang="ko-KR" sz="1600" dirty="0">
                <a:solidFill>
                  <a:srgbClr val="082E59"/>
                </a:solidFill>
              </a:rPr>
              <a:t>~ </a:t>
            </a:r>
            <a:r>
              <a:rPr lang="ko-KR" altLang="en-US" sz="1600" dirty="0">
                <a:solidFill>
                  <a:srgbClr val="082E59"/>
                </a:solidFill>
              </a:rPr>
              <a:t>만</a:t>
            </a:r>
            <a:r>
              <a:rPr lang="en-US" altLang="ko-KR" sz="1600" dirty="0">
                <a:solidFill>
                  <a:srgbClr val="082E59"/>
                </a:solidFill>
              </a:rPr>
              <a:t>44</a:t>
            </a:r>
            <a:r>
              <a:rPr lang="ko-KR" altLang="en-US" sz="1600" dirty="0">
                <a:solidFill>
                  <a:srgbClr val="082E59"/>
                </a:solidFill>
              </a:rPr>
              <a:t>세 비율 압도적</a:t>
            </a:r>
            <a:endParaRPr lang="en-US" altLang="ko-KR" sz="1600" dirty="0">
              <a:solidFill>
                <a:srgbClr val="082E59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500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rgbClr val="082E59"/>
                </a:solidFill>
              </a:rPr>
              <a:t>Inter-platform</a:t>
            </a:r>
            <a:r>
              <a:rPr lang="ko-KR" altLang="en-US" b="1" dirty="0">
                <a:solidFill>
                  <a:srgbClr val="082E59"/>
                </a:solidFill>
              </a:rPr>
              <a:t> 연구</a:t>
            </a:r>
            <a:endParaRPr lang="en-US" altLang="ko-KR" b="1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b="1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rgbClr val="082E59"/>
                </a:solidFill>
              </a:rPr>
              <a:t>동의 수 </a:t>
            </a:r>
            <a:r>
              <a:rPr lang="en-US" altLang="ko-KR" b="1" dirty="0">
                <a:solidFill>
                  <a:srgbClr val="082E59"/>
                </a:solidFill>
              </a:rPr>
              <a:t>0~100</a:t>
            </a:r>
            <a:r>
              <a:rPr lang="ko-KR" altLang="en-US" b="1" dirty="0">
                <a:solidFill>
                  <a:srgbClr val="082E59"/>
                </a:solidFill>
              </a:rPr>
              <a:t>개 청원 연구</a:t>
            </a:r>
            <a:endParaRPr lang="en-US" altLang="ko-KR" b="1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b="1" dirty="0">
              <a:solidFill>
                <a:srgbClr val="082E59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:a16="http://schemas.microsoft.com/office/drawing/2014/main" id="{6921CA3B-5A64-0646-A7AB-C8B8B6596DE1}"/>
              </a:ext>
            </a:extLst>
          </p:cNvPr>
          <p:cNvSpPr/>
          <p:nvPr/>
        </p:nvSpPr>
        <p:spPr>
          <a:xfrm>
            <a:off x="438150" y="548259"/>
            <a:ext cx="1771650" cy="484632"/>
          </a:xfrm>
          <a:prstGeom prst="chevron">
            <a:avLst/>
          </a:prstGeom>
          <a:solidFill>
            <a:schemeClr val="bg1"/>
          </a:solidFill>
          <a:ln>
            <a:solidFill>
              <a:srgbClr val="082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:a16="http://schemas.microsoft.com/office/drawing/2014/main" id="{9AB6BC57-B323-994E-9185-4690510B1DD8}"/>
              </a:ext>
            </a:extLst>
          </p:cNvPr>
          <p:cNvSpPr/>
          <p:nvPr/>
        </p:nvSpPr>
        <p:spPr>
          <a:xfrm>
            <a:off x="4350388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3">
            <a:extLst>
              <a:ext uri="{FF2B5EF4-FFF2-40B4-BE49-F238E27FC236}">
                <a16:creationId xmlns:a16="http://schemas.microsoft.com/office/drawing/2014/main" id="{85FB990C-CF89-C248-A1E8-CCDF2C844B0E}"/>
              </a:ext>
            </a:extLst>
          </p:cNvPr>
          <p:cNvSpPr/>
          <p:nvPr/>
        </p:nvSpPr>
        <p:spPr>
          <a:xfrm>
            <a:off x="6270943" y="552658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D59"/>
              </a:solidFill>
            </a:endParaRPr>
          </a:p>
        </p:txBody>
      </p:sp>
      <p:sp>
        <p:nvSpPr>
          <p:cNvPr id="18" name="화살표: 갈매기형 수장 4">
            <a:extLst>
              <a:ext uri="{FF2B5EF4-FFF2-40B4-BE49-F238E27FC236}">
                <a16:creationId xmlns:a16="http://schemas.microsoft.com/office/drawing/2014/main" id="{9A340547-110A-BF4D-A964-C801A544E1E7}"/>
              </a:ext>
            </a:extLst>
          </p:cNvPr>
          <p:cNvSpPr/>
          <p:nvPr/>
        </p:nvSpPr>
        <p:spPr>
          <a:xfrm>
            <a:off x="8191499" y="548259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:a16="http://schemas.microsoft.com/office/drawing/2014/main" id="{3AFD3D5D-6A81-7C43-A1BA-B514493162C0}"/>
              </a:ext>
            </a:extLst>
          </p:cNvPr>
          <p:cNvSpPr/>
          <p:nvPr/>
        </p:nvSpPr>
        <p:spPr>
          <a:xfrm>
            <a:off x="10058400" y="548259"/>
            <a:ext cx="1771650" cy="484632"/>
          </a:xfrm>
          <a:prstGeom prst="chevron">
            <a:avLst/>
          </a:prstGeom>
          <a:solidFill>
            <a:srgbClr val="092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FE808-2ABA-B944-805F-4E0D8D1F43A6}"/>
              </a:ext>
            </a:extLst>
          </p:cNvPr>
          <p:cNvSpPr txBox="1"/>
          <p:nvPr/>
        </p:nvSpPr>
        <p:spPr>
          <a:xfrm>
            <a:off x="640709" y="605909"/>
            <a:ext cx="136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92D59"/>
                </a:solidFill>
              </a:rPr>
              <a:t>웹스크래핑</a:t>
            </a:r>
            <a:endParaRPr lang="ko-KR" altLang="en-US" b="1" dirty="0">
              <a:solidFill>
                <a:srgbClr val="092D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D3671-BCEB-8247-9887-2A2A15253538}"/>
              </a:ext>
            </a:extLst>
          </p:cNvPr>
          <p:cNvSpPr txBox="1"/>
          <p:nvPr/>
        </p:nvSpPr>
        <p:spPr>
          <a:xfrm>
            <a:off x="4783662" y="60525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628F6-CDAC-2D4F-8F1F-9F9EC48CD93F}"/>
              </a:ext>
            </a:extLst>
          </p:cNvPr>
          <p:cNvSpPr txBox="1"/>
          <p:nvPr/>
        </p:nvSpPr>
        <p:spPr>
          <a:xfrm>
            <a:off x="6868431" y="610308"/>
            <a:ext cx="7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92D59"/>
                </a:solidFill>
              </a:rPr>
              <a:t>발견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CFCA8-475B-2445-B4FA-134CCDD2EFBD}"/>
              </a:ext>
            </a:extLst>
          </p:cNvPr>
          <p:cNvSpPr txBox="1"/>
          <p:nvPr/>
        </p:nvSpPr>
        <p:spPr>
          <a:xfrm>
            <a:off x="10384339" y="605909"/>
            <a:ext cx="111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D83CF-7D54-FB4E-9463-1D9F6A06BF42}"/>
              </a:ext>
            </a:extLst>
          </p:cNvPr>
          <p:cNvSpPr txBox="1"/>
          <p:nvPr/>
        </p:nvSpPr>
        <p:spPr>
          <a:xfrm>
            <a:off x="8191499" y="6059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92D59"/>
                </a:solidFill>
              </a:rPr>
              <a:t>분석</a:t>
            </a:r>
          </a:p>
        </p:txBody>
      </p:sp>
      <p:sp>
        <p:nvSpPr>
          <p:cNvPr id="25" name="화살표: 갈매기형 수장 2">
            <a:extLst>
              <a:ext uri="{FF2B5EF4-FFF2-40B4-BE49-F238E27FC236}">
                <a16:creationId xmlns:a16="http://schemas.microsoft.com/office/drawing/2014/main" id="{AB7E0900-69AF-344C-B0B4-51307DBB962C}"/>
              </a:ext>
            </a:extLst>
          </p:cNvPr>
          <p:cNvSpPr/>
          <p:nvPr/>
        </p:nvSpPr>
        <p:spPr>
          <a:xfrm>
            <a:off x="2412359" y="547603"/>
            <a:ext cx="1771650" cy="48463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D3763-67D3-E74F-95F2-F474254C2F18}"/>
              </a:ext>
            </a:extLst>
          </p:cNvPr>
          <p:cNvSpPr txBox="1"/>
          <p:nvPr/>
        </p:nvSpPr>
        <p:spPr>
          <a:xfrm>
            <a:off x="2823936" y="616073"/>
            <a:ext cx="9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228E74F-42A6-A64C-B4D5-1084FD0E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90" y="3879509"/>
            <a:ext cx="2492383" cy="166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286517-1502-EB4F-805E-B147A852BEC1}"/>
              </a:ext>
            </a:extLst>
          </p:cNvPr>
          <p:cNvSpPr txBox="1"/>
          <p:nvPr/>
        </p:nvSpPr>
        <p:spPr>
          <a:xfrm>
            <a:off x="4412738" y="4723095"/>
            <a:ext cx="336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latin typeface="DXPnMStd" panose="02020600000000000000" pitchFamily="18" charset="-127"/>
                <a:ea typeface="DXPnMStd" panose="02020600000000000000" pitchFamily="18" charset="-127"/>
              </a:rPr>
              <a:t>Q&amp;A</a:t>
            </a:r>
            <a:endParaRPr kumimoji="1" lang="ko-KR" altLang="en-US" sz="40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08CCFD-D1CA-6B42-8E8C-5AD7722E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2006600"/>
            <a:ext cx="328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6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BB150-17DF-9B44-9207-05F22384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>
                <a:latin typeface="DXPnMStd" panose="02020600000000000000" pitchFamily="18" charset="-127"/>
                <a:ea typeface="DXPnMStd" panose="02020600000000000000" pitchFamily="18" charset="-127"/>
              </a:rPr>
              <a:t>어그로</a:t>
            </a:r>
            <a:r>
              <a:rPr kumimoji="1" lang="en-US" altLang="ko-KR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42BBC-F9B8-CD4D-AC60-22C0142C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게시글을</a:t>
            </a:r>
            <a:r>
              <a:rPr kumimoji="1" lang="ko-KR" altLang="en-US" dirty="0"/>
              <a:t> 통해서 사람들의 관심이나 지지를 유발하는 행위</a:t>
            </a:r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0F7FD0-8EEC-5541-9F16-C506927DA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43" y="681037"/>
            <a:ext cx="6502913" cy="85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4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1E3E-300E-384A-8939-17FE725D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DXPnMStd" panose="02020600000000000000" pitchFamily="18" charset="-127"/>
                <a:ea typeface="DXPnMStd" panose="02020600000000000000" pitchFamily="18" charset="-127"/>
              </a:rPr>
              <a:t>사회적 지지</a:t>
            </a:r>
            <a:r>
              <a:rPr kumimoji="1" lang="en-US" altLang="ko-KR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4E66-99D7-264E-A896-E19793B8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43" y="2276948"/>
            <a:ext cx="4459514" cy="3448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E5AF4E-09BB-1D4F-935C-50CB27F8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043" y="1435427"/>
            <a:ext cx="5839618" cy="5839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A2392-E79B-CA4B-9211-1204D8133F33}"/>
              </a:ext>
            </a:extLst>
          </p:cNvPr>
          <p:cNvSpPr txBox="1"/>
          <p:nvPr/>
        </p:nvSpPr>
        <p:spPr>
          <a:xfrm>
            <a:off x="7988300" y="3647350"/>
            <a:ext cx="28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DXPnMStd" panose="02020600000000000000" pitchFamily="18" charset="-127"/>
                <a:ea typeface="DXPnMStd" panose="02020600000000000000" pitchFamily="18" charset="-127"/>
              </a:rPr>
              <a:t>“</a:t>
            </a:r>
            <a:r>
              <a:rPr kumimoji="1" lang="ko-KR" altLang="en-US" sz="4000" dirty="0">
                <a:latin typeface="DXPnMStd" panose="02020600000000000000" pitchFamily="18" charset="-127"/>
                <a:ea typeface="DXPnMStd" panose="02020600000000000000" pitchFamily="18" charset="-127"/>
              </a:rPr>
              <a:t>동의합니다</a:t>
            </a:r>
            <a:r>
              <a:rPr kumimoji="1" lang="en-US" altLang="ko-KR" sz="4000" dirty="0">
                <a:latin typeface="DXPnMStd" panose="02020600000000000000" pitchFamily="18" charset="-127"/>
                <a:ea typeface="DXPnMStd" panose="02020600000000000000" pitchFamily="18" charset="-127"/>
              </a:rPr>
              <a:t>”</a:t>
            </a:r>
            <a:endParaRPr kumimoji="1" lang="ko-KR" altLang="en-US" sz="40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39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F6919-EC72-F346-A5A9-86DC82A0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DXPnMStd" panose="02020600000000000000" pitchFamily="18" charset="-127"/>
                <a:ea typeface="DXPnMStd" panose="02020600000000000000" pitchFamily="18" charset="-127"/>
              </a:rPr>
              <a:t>국민청원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BCD67-07D7-F94E-8F14-7AE750F4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fontAlgn="base"/>
            <a:r>
              <a:rPr lang="ko-KR" altLang="en-US" b="1" dirty="0"/>
              <a:t>대한민국</a:t>
            </a:r>
            <a:r>
              <a:rPr lang="ko-KR" altLang="en-US" dirty="0"/>
              <a:t>의 </a:t>
            </a:r>
            <a:r>
              <a:rPr lang="ko-KR" altLang="en-US" b="1" dirty="0"/>
              <a:t>사회적 의제</a:t>
            </a:r>
            <a:r>
              <a:rPr lang="ko-KR" altLang="en-US" dirty="0"/>
              <a:t>로 범위로 한정</a:t>
            </a:r>
            <a:endParaRPr lang="en-US" altLang="ko-KR" dirty="0"/>
          </a:p>
          <a:p>
            <a:pPr algn="ctr" fontAlgn="base"/>
            <a:endParaRPr lang="ko-KR" altLang="en-US" dirty="0"/>
          </a:p>
          <a:p>
            <a:pPr algn="ctr" fontAlgn="base"/>
            <a:r>
              <a:rPr lang="ko-KR" altLang="en-US" b="1" dirty="0"/>
              <a:t>정량적 지지</a:t>
            </a:r>
            <a:r>
              <a:rPr lang="ko-KR" altLang="en-US" dirty="0"/>
              <a:t>가 </a:t>
            </a:r>
            <a:r>
              <a:rPr lang="ko-KR" altLang="en-US" b="1" dirty="0"/>
              <a:t>가시적 효과</a:t>
            </a:r>
            <a:r>
              <a:rPr lang="ko-KR" altLang="en-US" dirty="0"/>
              <a:t>로 이어짐</a:t>
            </a:r>
          </a:p>
          <a:p>
            <a:pPr lvl="1" algn="ctr" fontAlgn="base"/>
            <a:r>
              <a:rPr lang="ko-KR" altLang="en-US" dirty="0"/>
              <a:t>따라서 정량적 지지가 </a:t>
            </a:r>
            <a:r>
              <a:rPr lang="ko-KR" altLang="en-US" b="1" dirty="0"/>
              <a:t>변화에 대한 열망</a:t>
            </a:r>
            <a:r>
              <a:rPr lang="ko-KR" altLang="en-US" dirty="0"/>
              <a:t>을 나타냄 </a:t>
            </a:r>
          </a:p>
          <a:p>
            <a:pPr algn="ctr"/>
            <a:endParaRPr kumimoji="1" lang="ko-KR" altLang="en-US" dirty="0"/>
          </a:p>
        </p:txBody>
      </p:sp>
      <p:pic>
        <p:nvPicPr>
          <p:cNvPr id="5" name="그림 4" descr="사람, 실외, 담장, 여자이(가) 표시된 사진&#10;&#10;자동 생성된 설명">
            <a:extLst>
              <a:ext uri="{FF2B5EF4-FFF2-40B4-BE49-F238E27FC236}">
                <a16:creationId xmlns:a16="http://schemas.microsoft.com/office/drawing/2014/main" id="{A8F31804-A85A-874D-95E2-7E5C4089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89" y="3788653"/>
            <a:ext cx="5781221" cy="27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5267-2F0D-FF42-913D-64CA1259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DXPnMStd" panose="02020600000000000000" pitchFamily="18" charset="-127"/>
                <a:ea typeface="DXPnMStd" panose="02020600000000000000" pitchFamily="18" charset="-127"/>
              </a:rPr>
              <a:t>플랫폼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6487E-FFF4-8844-A791-8F770AF1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en-US" altLang="ko-KR" dirty="0"/>
              <a:t>30</a:t>
            </a:r>
            <a:r>
              <a:rPr lang="ko-KR" altLang="en-US" dirty="0"/>
              <a:t>일 </a:t>
            </a:r>
            <a:r>
              <a:rPr lang="en-US" altLang="ko-KR" dirty="0"/>
              <a:t>20</a:t>
            </a:r>
            <a:r>
              <a:rPr lang="ko-KR" altLang="en-US" dirty="0"/>
              <a:t>만</a:t>
            </a:r>
            <a:endParaRPr lang="en-US" altLang="ko-KR" dirty="0"/>
          </a:p>
          <a:p>
            <a:pPr algn="ctr"/>
            <a:endParaRPr lang="ko-KR" altLang="en-US" dirty="0"/>
          </a:p>
          <a:p>
            <a:pPr algn="ctr"/>
            <a:r>
              <a:rPr lang="en-US" altLang="ko-KR" dirty="0"/>
              <a:t>17</a:t>
            </a:r>
            <a:r>
              <a:rPr lang="ko-KR" altLang="en-US" dirty="0"/>
              <a:t>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18~44</a:t>
            </a:r>
            <a:r>
              <a:rPr lang="ko-KR" altLang="en-US" dirty="0"/>
              <a:t>세 </a:t>
            </a:r>
            <a:r>
              <a:rPr lang="en-US" altLang="ko-KR" dirty="0"/>
              <a:t>75.8%</a:t>
            </a:r>
            <a:br>
              <a:rPr lang="ko-KR" altLang="en-US" dirty="0"/>
            </a:br>
            <a:br>
              <a:rPr lang="ko-KR" altLang="en-US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75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34BDE-DC1C-4249-9909-C81DB1DD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 anchorCtr="0">
            <a:normAutofit/>
          </a:bodyPr>
          <a:lstStyle/>
          <a:p>
            <a:pPr algn="ctr"/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사회적 지지를 받는 </a:t>
            </a:r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게시글의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특성은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53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34BDE-DC1C-4249-9909-C81DB1DD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 anchorCtr="0">
            <a:normAutofit/>
          </a:bodyPr>
          <a:lstStyle/>
          <a:p>
            <a:pPr algn="ctr"/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사회적 지지를 받는 </a:t>
            </a:r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게시글의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특성은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FD696AD-77ED-7543-8F23-0791154BE1FC}"/>
              </a:ext>
            </a:extLst>
          </p:cNvPr>
          <p:cNvCxnSpPr/>
          <p:nvPr/>
        </p:nvCxnSpPr>
        <p:spPr>
          <a:xfrm>
            <a:off x="1669142" y="3759200"/>
            <a:ext cx="2220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7235371" y="3759200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CD9F17-383F-194F-9157-0CC44B4FFB2D}"/>
              </a:ext>
            </a:extLst>
          </p:cNvPr>
          <p:cNvSpPr txBox="1"/>
          <p:nvPr/>
        </p:nvSpPr>
        <p:spPr>
          <a:xfrm>
            <a:off x="6335485" y="389178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/>
              <a:t>어떤 카테고리</a:t>
            </a:r>
            <a:r>
              <a:rPr kumimoji="1" lang="en-US" altLang="ko-KR" sz="2400" dirty="0"/>
              <a:t>?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400" dirty="0"/>
              <a:t>어떤 키워드</a:t>
            </a:r>
            <a:r>
              <a:rPr kumimoji="1" lang="en-US" altLang="ko-KR" sz="2400" dirty="0"/>
              <a:t>?</a:t>
            </a:r>
            <a:endParaRPr kumimoji="1"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9CAE7-A7D6-C243-8CE3-B428C13D8E54}"/>
              </a:ext>
            </a:extLst>
          </p:cNvPr>
          <p:cNvSpPr txBox="1"/>
          <p:nvPr/>
        </p:nvSpPr>
        <p:spPr>
          <a:xfrm>
            <a:off x="1852384" y="3845619"/>
            <a:ext cx="222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청원 동의 수</a:t>
            </a:r>
          </a:p>
        </p:txBody>
      </p:sp>
    </p:spTree>
    <p:extLst>
      <p:ext uri="{BB962C8B-B14F-4D97-AF65-F5344CB8AC3E}">
        <p14:creationId xmlns:p14="http://schemas.microsoft.com/office/powerpoint/2010/main" val="384664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1062</Words>
  <Application>Microsoft Macintosh PowerPoint</Application>
  <PresentationFormat>와이드스크린</PresentationFormat>
  <Paragraphs>441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 Unicode MS</vt:lpstr>
      <vt:lpstr>DXPnMStd</vt:lpstr>
      <vt:lpstr>Arial</vt:lpstr>
      <vt:lpstr>Baskerville Old Face</vt:lpstr>
      <vt:lpstr>Courier New</vt:lpstr>
      <vt:lpstr>Office 테마</vt:lpstr>
      <vt:lpstr>PowerPoint 프레젠테이션</vt:lpstr>
      <vt:lpstr>어그로?</vt:lpstr>
      <vt:lpstr>어그로?</vt:lpstr>
      <vt:lpstr>어그로?</vt:lpstr>
      <vt:lpstr>사회적 지지?</vt:lpstr>
      <vt:lpstr>국민청원</vt:lpstr>
      <vt:lpstr>플랫폼 소개</vt:lpstr>
      <vt:lpstr>사회적 지지를 받는 게시글의 특성은 무엇인가?</vt:lpstr>
      <vt:lpstr>사회적 지지를 받는 게시글의 특성은 무엇인가?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이수진</dc:creator>
  <cp:keywords/>
  <dc:description/>
  <cp:lastModifiedBy>이수진</cp:lastModifiedBy>
  <cp:revision>63</cp:revision>
  <dcterms:created xsi:type="dcterms:W3CDTF">2019-12-03T02:52:17Z</dcterms:created>
  <dcterms:modified xsi:type="dcterms:W3CDTF">2019-12-14T02:24:02Z</dcterms:modified>
  <cp:category/>
</cp:coreProperties>
</file>